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14"/>
  </p:notesMasterIdLst>
  <p:sldIdLst>
    <p:sldId id="269" r:id="rId2"/>
    <p:sldId id="271" r:id="rId3"/>
    <p:sldId id="300" r:id="rId4"/>
    <p:sldId id="279" r:id="rId5"/>
    <p:sldId id="301" r:id="rId6"/>
    <p:sldId id="302" r:id="rId7"/>
    <p:sldId id="285" r:id="rId8"/>
    <p:sldId id="303" r:id="rId9"/>
    <p:sldId id="287" r:id="rId10"/>
    <p:sldId id="288" r:id="rId11"/>
    <p:sldId id="284" r:id="rId12"/>
    <p:sldId id="29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es Hof" initials="AH" lastIdx="6" clrIdx="0">
    <p:extLst>
      <p:ext uri="{19B8F6BF-5375-455C-9EA6-DF929625EA0E}">
        <p15:presenceInfo xmlns:p15="http://schemas.microsoft.com/office/powerpoint/2012/main" userId="50b821d0be0849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BFD3"/>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65102-DAA7-BF45-ABF7-5D5CBF44E352}" v="21" dt="2020-02-26T14:16:24.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5" autoAdjust="0"/>
    <p:restoredTop sz="95770" autoAdjust="0"/>
  </p:normalViewPr>
  <p:slideViewPr>
    <p:cSldViewPr snapToGrid="0" snapToObjects="1">
      <p:cViewPr varScale="1">
        <p:scale>
          <a:sx n="110" d="100"/>
          <a:sy n="110" d="100"/>
        </p:scale>
        <p:origin x="46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8B075-D3AF-E141-A039-8B66AE6436E9}" type="datetimeFigureOut">
              <a:rPr lang="en-US" smtClean="0"/>
              <a:t>2/26/20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25BD0-CB2C-B64C-B789-8993F08B1F3D}" type="slidenum">
              <a:rPr lang="en-US" smtClean="0"/>
              <a:t>‹#›</a:t>
            </a:fld>
            <a:endParaRPr lang="en-US"/>
          </a:p>
        </p:txBody>
      </p:sp>
    </p:spTree>
    <p:extLst>
      <p:ext uri="{BB962C8B-B14F-4D97-AF65-F5344CB8AC3E}">
        <p14:creationId xmlns:p14="http://schemas.microsoft.com/office/powerpoint/2010/main" val="1923953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F25BD0-CB2C-B64C-B789-8993F08B1F3D}" type="slidenum">
              <a:rPr lang="en-US" smtClean="0"/>
              <a:t>2</a:t>
            </a:fld>
            <a:endParaRPr lang="en-US"/>
          </a:p>
        </p:txBody>
      </p:sp>
    </p:spTree>
    <p:extLst>
      <p:ext uri="{BB962C8B-B14F-4D97-AF65-F5344CB8AC3E}">
        <p14:creationId xmlns:p14="http://schemas.microsoft.com/office/powerpoint/2010/main" val="3523959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F25BD0-CB2C-B64C-B789-8993F08B1F3D}" type="slidenum">
              <a:rPr lang="en-US" smtClean="0"/>
              <a:t>3</a:t>
            </a:fld>
            <a:endParaRPr lang="en-US"/>
          </a:p>
        </p:txBody>
      </p:sp>
    </p:spTree>
    <p:extLst>
      <p:ext uri="{BB962C8B-B14F-4D97-AF65-F5344CB8AC3E}">
        <p14:creationId xmlns:p14="http://schemas.microsoft.com/office/powerpoint/2010/main" val="1858151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F1C70-9CB6-4CF1-9429-5F8982D03D46}" type="slidenum">
              <a:rPr lang="en-US" smtClean="0"/>
              <a:t>4</a:t>
            </a:fld>
            <a:endParaRPr lang="en-US"/>
          </a:p>
        </p:txBody>
      </p:sp>
    </p:spTree>
    <p:extLst>
      <p:ext uri="{BB962C8B-B14F-4D97-AF65-F5344CB8AC3E}">
        <p14:creationId xmlns:p14="http://schemas.microsoft.com/office/powerpoint/2010/main" val="338293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F25BD0-CB2C-B64C-B789-8993F08B1F3D}" type="slidenum">
              <a:rPr lang="en-US" smtClean="0"/>
              <a:t>6</a:t>
            </a:fld>
            <a:endParaRPr lang="en-US"/>
          </a:p>
        </p:txBody>
      </p:sp>
    </p:spTree>
    <p:extLst>
      <p:ext uri="{BB962C8B-B14F-4D97-AF65-F5344CB8AC3E}">
        <p14:creationId xmlns:p14="http://schemas.microsoft.com/office/powerpoint/2010/main" val="3898897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gives an overview of the impact-oriented behaviours categorized into common domains, but also where it would fall under the intentions (improve, shift and avoid). Different modelling techniques are distinguished by the different </a:t>
            </a:r>
            <a:r>
              <a:rPr lang="en-US" dirty="0" err="1"/>
              <a:t>colours</a:t>
            </a:r>
            <a:r>
              <a:rPr lang="en-US" dirty="0"/>
              <a:t>. And the blue are the energy models, the dotted lines are exogenously modelled. I will just point out the general trends. The main focus from energy modelling perspective has been on the improve shift, and those that have modelled the avoid categories, have done so </a:t>
            </a:r>
            <a:r>
              <a:rPr lang="en-US" dirty="0" err="1"/>
              <a:t>exogeously</a:t>
            </a:r>
            <a:r>
              <a:rPr lang="en-US" dirty="0"/>
              <a:t>. In the food and consumer goods domain, energy models have explored these in a limited way compared to transport and residential, so there are opportunities here to learn from other models such as input-output analyses and EIO-LCAs. The categories at the top did not fit the commonly-used domains, and had indirect influence on these other domains. Time use shifts and drastic social change movements take a creative approach on modelling the avoid category, and could be interesting to explore endogenously within IAMs as well.</a:t>
            </a:r>
          </a:p>
        </p:txBody>
      </p:sp>
      <p:sp>
        <p:nvSpPr>
          <p:cNvPr id="4" name="Slide Number Placeholder 3"/>
          <p:cNvSpPr>
            <a:spLocks noGrp="1"/>
          </p:cNvSpPr>
          <p:nvPr>
            <p:ph type="sldNum" sz="quarter" idx="5"/>
          </p:nvPr>
        </p:nvSpPr>
        <p:spPr/>
        <p:txBody>
          <a:bodyPr/>
          <a:lstStyle/>
          <a:p>
            <a:fld id="{93BF1C70-9CB6-4CF1-9429-5F8982D03D46}" type="slidenum">
              <a:rPr lang="en-US" smtClean="0"/>
              <a:t>7</a:t>
            </a:fld>
            <a:endParaRPr lang="en-US"/>
          </a:p>
        </p:txBody>
      </p:sp>
    </p:spTree>
    <p:extLst>
      <p:ext uri="{BB962C8B-B14F-4D97-AF65-F5344CB8AC3E}">
        <p14:creationId xmlns:p14="http://schemas.microsoft.com/office/powerpoint/2010/main" val="898422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literature review, we identify these general drivers and influencing factors that affect the behaviours of people, under the categories attitude, facilitators and infrastructure. For example, under attitude, awareness could affect our personal norms to change our behaviours. Under facilitators, institutions, regulations and policies could influence our </a:t>
            </a:r>
            <a:r>
              <a:rPr lang="en-US" dirty="0" err="1"/>
              <a:t>behaviour</a:t>
            </a:r>
            <a:r>
              <a:rPr lang="en-US" dirty="0"/>
              <a:t> through nudges. And under infrastructure, the way products and buildings are designed could influence how convenient and accessible it is for us to adopt a particular </a:t>
            </a:r>
            <a:r>
              <a:rPr lang="en-US" dirty="0" err="1"/>
              <a:t>behaviour</a:t>
            </a:r>
            <a:r>
              <a:rPr lang="en-US" dirty="0"/>
              <a:t>. </a:t>
            </a:r>
          </a:p>
        </p:txBody>
      </p:sp>
      <p:sp>
        <p:nvSpPr>
          <p:cNvPr id="4" name="Slide Number Placeholder 3"/>
          <p:cNvSpPr>
            <a:spLocks noGrp="1"/>
          </p:cNvSpPr>
          <p:nvPr>
            <p:ph type="sldNum" sz="quarter" idx="5"/>
          </p:nvPr>
        </p:nvSpPr>
        <p:spPr/>
        <p:txBody>
          <a:bodyPr/>
          <a:lstStyle/>
          <a:p>
            <a:fld id="{93BF1C70-9CB6-4CF1-9429-5F8982D03D46}" type="slidenum">
              <a:rPr lang="en-US" smtClean="0"/>
              <a:t>9</a:t>
            </a:fld>
            <a:endParaRPr lang="en-US"/>
          </a:p>
        </p:txBody>
      </p:sp>
    </p:spTree>
    <p:extLst>
      <p:ext uri="{BB962C8B-B14F-4D97-AF65-F5344CB8AC3E}">
        <p14:creationId xmlns:p14="http://schemas.microsoft.com/office/powerpoint/2010/main" val="150116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literature, we identified intent-oriented behaviours that were modelled or </a:t>
            </a:r>
            <a:r>
              <a:rPr lang="en-US" dirty="0" err="1"/>
              <a:t>analysed</a:t>
            </a:r>
            <a:r>
              <a:rPr lang="en-US" dirty="0"/>
              <a:t>, and categorized them where they would fit within this attitude, facilitators, infrastructure classification. Furthermore, we placed them on a scale from endogenous modelling to endogenous modelling potential, to get a feel for how likely these aspects could be modelled within IAMs. As you can see, the narrative-based </a:t>
            </a:r>
            <a:r>
              <a:rPr lang="en-US" dirty="0" err="1"/>
              <a:t>backcasting</a:t>
            </a:r>
            <a:r>
              <a:rPr lang="en-US" dirty="0"/>
              <a:t> would be useful to model exogenously, whereas the rest mostly fall under the partly endogenous category, where parameter adjustments can be made to represent these drivers. However, in terms of endogenous modelling of these factors, there is still some uncertainty as to how these drivers would capture these elements, perhaps there is potential for per capita expenditure and life stage transitions, since demographic data and spending behaviours could possibly be integrated into the models to a certain extent. Some promising approaches that have not been modelled have been highlighted in purple. </a:t>
            </a:r>
          </a:p>
        </p:txBody>
      </p:sp>
      <p:sp>
        <p:nvSpPr>
          <p:cNvPr id="4" name="Slide Number Placeholder 3"/>
          <p:cNvSpPr>
            <a:spLocks noGrp="1"/>
          </p:cNvSpPr>
          <p:nvPr>
            <p:ph type="sldNum" sz="quarter" idx="5"/>
          </p:nvPr>
        </p:nvSpPr>
        <p:spPr/>
        <p:txBody>
          <a:bodyPr/>
          <a:lstStyle/>
          <a:p>
            <a:fld id="{93BF1C70-9CB6-4CF1-9429-5F8982D03D46}" type="slidenum">
              <a:rPr lang="en-US" smtClean="0"/>
              <a:t>10</a:t>
            </a:fld>
            <a:endParaRPr lang="en-US"/>
          </a:p>
        </p:txBody>
      </p:sp>
    </p:spTree>
    <p:extLst>
      <p:ext uri="{BB962C8B-B14F-4D97-AF65-F5344CB8AC3E}">
        <p14:creationId xmlns:p14="http://schemas.microsoft.com/office/powerpoint/2010/main" val="2171079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these two perspectives, we have </a:t>
            </a:r>
          </a:p>
        </p:txBody>
      </p:sp>
      <p:sp>
        <p:nvSpPr>
          <p:cNvPr id="4" name="Slide Number Placeholder 3"/>
          <p:cNvSpPr>
            <a:spLocks noGrp="1"/>
          </p:cNvSpPr>
          <p:nvPr>
            <p:ph type="sldNum" sz="quarter" idx="10"/>
          </p:nvPr>
        </p:nvSpPr>
        <p:spPr/>
        <p:txBody>
          <a:bodyPr/>
          <a:lstStyle/>
          <a:p>
            <a:fld id="{93BF1C70-9CB6-4CF1-9429-5F8982D03D46}" type="slidenum">
              <a:rPr lang="en-US" smtClean="0"/>
              <a:t>11</a:t>
            </a:fld>
            <a:endParaRPr lang="en-US"/>
          </a:p>
        </p:txBody>
      </p:sp>
    </p:spTree>
    <p:extLst>
      <p:ext uri="{BB962C8B-B14F-4D97-AF65-F5344CB8AC3E}">
        <p14:creationId xmlns:p14="http://schemas.microsoft.com/office/powerpoint/2010/main" val="1641439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 interesting observation from this literature analysis is the trade-offs found between using exogenous inputs and endogenous modelling within IAMs</a:t>
            </a:r>
          </a:p>
          <a:p>
            <a:r>
              <a:rPr lang="en-US" dirty="0"/>
              <a:t>Yellow - Coverage of system and ease of implementation</a:t>
            </a:r>
          </a:p>
          <a:p>
            <a:r>
              <a:rPr lang="en-US" dirty="0"/>
              <a:t>Blue - Dynamics of modelling and representative of changes</a:t>
            </a:r>
          </a:p>
          <a:p>
            <a:endParaRPr lang="en-US" dirty="0"/>
          </a:p>
          <a:p>
            <a:r>
              <a:rPr lang="en-US" dirty="0"/>
              <a:t>Range from exogenous to endogenous </a:t>
            </a:r>
          </a:p>
          <a:p>
            <a:r>
              <a:rPr lang="en-US" dirty="0"/>
              <a:t>On the exogenous side: </a:t>
            </a:r>
          </a:p>
          <a:p>
            <a:r>
              <a:rPr lang="en-US" dirty="0"/>
              <a:t>- Approaches such as stylized adjustments are ad-hoc modelling techniques</a:t>
            </a:r>
          </a:p>
          <a:p>
            <a:pPr marL="171450" indent="-171450">
              <a:buFontTx/>
              <a:buChar char="-"/>
            </a:pPr>
            <a:r>
              <a:rPr lang="en-US" dirty="0"/>
              <a:t>More informed modelling detail can be approached through better narratives or storylines</a:t>
            </a:r>
          </a:p>
          <a:p>
            <a:pPr marL="0" indent="0">
              <a:buFontTx/>
              <a:buNone/>
            </a:pPr>
            <a:r>
              <a:rPr lang="en-US" dirty="0"/>
              <a:t>On the endogenous side:</a:t>
            </a:r>
          </a:p>
          <a:p>
            <a:pPr marL="171450" indent="-171450">
              <a:buFontTx/>
              <a:buChar char="-"/>
            </a:pPr>
            <a:r>
              <a:rPr lang="en-US" dirty="0"/>
              <a:t>Partially application can be done through improved consumer segmentation such as the adopter groups that partially responds to other aspects within the model.</a:t>
            </a:r>
          </a:p>
          <a:p>
            <a:pPr marL="171450" indent="-171450">
              <a:buFontTx/>
              <a:buChar char="-"/>
            </a:pPr>
            <a:r>
              <a:rPr lang="en-US" dirty="0"/>
              <a:t>Fully endogenous modelling can be achieved where actors are fully reacting and sending feedback to the rest of the model.</a:t>
            </a:r>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93BF1C70-9CB6-4CF1-9429-5F8982D03D46}" type="slidenum">
              <a:rPr lang="en-US" smtClean="0"/>
              <a:t>12</a:t>
            </a:fld>
            <a:endParaRPr lang="en-US"/>
          </a:p>
        </p:txBody>
      </p:sp>
    </p:spTree>
    <p:extLst>
      <p:ext uri="{BB962C8B-B14F-4D97-AF65-F5344CB8AC3E}">
        <p14:creationId xmlns:p14="http://schemas.microsoft.com/office/powerpoint/2010/main" val="1368184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EC82FD3-57CF-EF41-9619-B48FC2B1457B}" type="datetimeFigureOut">
              <a:rPr lang="en-US" smtClean="0"/>
              <a:t>2/26/20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77528F-1FBE-9C4C-8097-498E61FBBFDF}" type="slidenum">
              <a:rPr lang="en-US" smtClean="0"/>
              <a:t>‹#›</a:t>
            </a:fld>
            <a:endParaRPr lang="en-US"/>
          </a:p>
        </p:txBody>
      </p:sp>
      <p:pic>
        <p:nvPicPr>
          <p:cNvPr id="10" name="Picture 9">
            <a:extLst>
              <a:ext uri="{FF2B5EF4-FFF2-40B4-BE49-F238E27FC236}">
                <a16:creationId xmlns:a16="http://schemas.microsoft.com/office/drawing/2014/main" id="{1C087DCD-2645-AB48-A715-033B4ECD4388}"/>
              </a:ext>
            </a:extLst>
          </p:cNvPr>
          <p:cNvPicPr>
            <a:picLocks noChangeAspect="1"/>
          </p:cNvPicPr>
          <p:nvPr userDrawn="1"/>
        </p:nvPicPr>
        <p:blipFill>
          <a:blip r:embed="rId2"/>
          <a:stretch>
            <a:fillRect/>
          </a:stretch>
        </p:blipFill>
        <p:spPr>
          <a:xfrm>
            <a:off x="941417" y="0"/>
            <a:ext cx="3507554" cy="2338369"/>
          </a:xfrm>
          <a:prstGeom prst="rect">
            <a:avLst/>
          </a:prstGeom>
        </p:spPr>
      </p:pic>
    </p:spTree>
    <p:extLst>
      <p:ext uri="{BB962C8B-B14F-4D97-AF65-F5344CB8AC3E}">
        <p14:creationId xmlns:p14="http://schemas.microsoft.com/office/powerpoint/2010/main" val="40072060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31136" y="226461"/>
            <a:ext cx="7729728" cy="48284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C82FD3-57CF-EF41-9619-B48FC2B1457B}" type="datetimeFigureOut">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7528F-1FBE-9C4C-8097-498E61FBBFDF}" type="slidenum">
              <a:rPr lang="en-US" smtClean="0"/>
              <a:t>‹#›</a:t>
            </a:fld>
            <a:endParaRPr lang="en-US"/>
          </a:p>
        </p:txBody>
      </p:sp>
      <p:pic>
        <p:nvPicPr>
          <p:cNvPr id="7" name="Picture 6">
            <a:extLst>
              <a:ext uri="{FF2B5EF4-FFF2-40B4-BE49-F238E27FC236}">
                <a16:creationId xmlns:a16="http://schemas.microsoft.com/office/drawing/2014/main" id="{56BF2D10-BF06-D24E-8904-63E40D333CED}"/>
              </a:ext>
            </a:extLst>
          </p:cNvPr>
          <p:cNvPicPr>
            <a:picLocks noChangeAspect="1"/>
          </p:cNvPicPr>
          <p:nvPr userDrawn="1"/>
        </p:nvPicPr>
        <p:blipFill>
          <a:blip r:embed="rId2"/>
          <a:stretch>
            <a:fillRect/>
          </a:stretch>
        </p:blipFill>
        <p:spPr>
          <a:xfrm>
            <a:off x="205773" y="5679970"/>
            <a:ext cx="2148773" cy="1432515"/>
          </a:xfrm>
          <a:prstGeom prst="rect">
            <a:avLst/>
          </a:prstGeom>
        </p:spPr>
      </p:pic>
    </p:spTree>
    <p:extLst>
      <p:ext uri="{BB962C8B-B14F-4D97-AF65-F5344CB8AC3E}">
        <p14:creationId xmlns:p14="http://schemas.microsoft.com/office/powerpoint/2010/main" val="1952881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C82FD3-57CF-EF41-9619-B48FC2B1457B}" type="datetimeFigureOut">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7528F-1FBE-9C4C-8097-498E61FBBFDF}" type="slidenum">
              <a:rPr lang="en-US" smtClean="0"/>
              <a:t>‹#›</a:t>
            </a:fld>
            <a:endParaRPr lang="en-US"/>
          </a:p>
        </p:txBody>
      </p:sp>
      <p:pic>
        <p:nvPicPr>
          <p:cNvPr id="7" name="Picture 6">
            <a:extLst>
              <a:ext uri="{FF2B5EF4-FFF2-40B4-BE49-F238E27FC236}">
                <a16:creationId xmlns:a16="http://schemas.microsoft.com/office/drawing/2014/main" id="{3C937016-5E73-1149-92DC-9CC779AAE842}"/>
              </a:ext>
            </a:extLst>
          </p:cNvPr>
          <p:cNvPicPr>
            <a:picLocks noChangeAspect="1"/>
          </p:cNvPicPr>
          <p:nvPr userDrawn="1"/>
        </p:nvPicPr>
        <p:blipFill>
          <a:blip r:embed="rId2"/>
          <a:stretch>
            <a:fillRect/>
          </a:stretch>
        </p:blipFill>
        <p:spPr>
          <a:xfrm>
            <a:off x="205773" y="5679970"/>
            <a:ext cx="2148773" cy="1432515"/>
          </a:xfrm>
          <a:prstGeom prst="rect">
            <a:avLst/>
          </a:prstGeom>
        </p:spPr>
      </p:pic>
    </p:spTree>
    <p:extLst>
      <p:ext uri="{BB962C8B-B14F-4D97-AF65-F5344CB8AC3E}">
        <p14:creationId xmlns:p14="http://schemas.microsoft.com/office/powerpoint/2010/main" val="4294889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31136" y="167738"/>
            <a:ext cx="7729728" cy="644112"/>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C82FD3-57CF-EF41-9619-B48FC2B1457B}" type="datetimeFigureOut">
              <a:rPr lang="en-US" smtClean="0"/>
              <a:t>2/26/20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77528F-1FBE-9C4C-8097-498E61FBBFDF}" type="slidenum">
              <a:rPr lang="en-US" smtClean="0"/>
              <a:t>‹#›</a:t>
            </a:fld>
            <a:endParaRPr lang="en-US"/>
          </a:p>
        </p:txBody>
      </p:sp>
      <p:pic>
        <p:nvPicPr>
          <p:cNvPr id="10" name="Picture 9">
            <a:extLst>
              <a:ext uri="{FF2B5EF4-FFF2-40B4-BE49-F238E27FC236}">
                <a16:creationId xmlns:a16="http://schemas.microsoft.com/office/drawing/2014/main" id="{A16F9FFB-0DFD-FF41-B34C-50DB8DA14AF2}"/>
              </a:ext>
            </a:extLst>
          </p:cNvPr>
          <p:cNvPicPr>
            <a:picLocks noChangeAspect="1"/>
          </p:cNvPicPr>
          <p:nvPr userDrawn="1"/>
        </p:nvPicPr>
        <p:blipFill>
          <a:blip r:embed="rId2"/>
          <a:stretch>
            <a:fillRect/>
          </a:stretch>
        </p:blipFill>
        <p:spPr>
          <a:xfrm>
            <a:off x="205773" y="5679970"/>
            <a:ext cx="2148773" cy="1432515"/>
          </a:xfrm>
          <a:prstGeom prst="rect">
            <a:avLst/>
          </a:prstGeom>
        </p:spPr>
      </p:pic>
    </p:spTree>
    <p:extLst>
      <p:ext uri="{BB962C8B-B14F-4D97-AF65-F5344CB8AC3E}">
        <p14:creationId xmlns:p14="http://schemas.microsoft.com/office/powerpoint/2010/main" val="259610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265082"/>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EC82FD3-57CF-EF41-9619-B48FC2B1457B}" type="datetimeFigureOut">
              <a:rPr lang="en-US" smtClean="0"/>
              <a:t>2/26/20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77528F-1FBE-9C4C-8097-498E61FBBFDF}" type="slidenum">
              <a:rPr lang="en-US" smtClean="0"/>
              <a:t>‹#›</a:t>
            </a:fld>
            <a:endParaRPr lang="en-US"/>
          </a:p>
        </p:txBody>
      </p:sp>
    </p:spTree>
    <p:extLst>
      <p:ext uri="{BB962C8B-B14F-4D97-AF65-F5344CB8AC3E}">
        <p14:creationId xmlns:p14="http://schemas.microsoft.com/office/powerpoint/2010/main" val="10043637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31136" y="184516"/>
            <a:ext cx="7729728" cy="52478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EC82FD3-57CF-EF41-9619-B48FC2B1457B}" type="datetimeFigureOut">
              <a:rPr lang="en-US" smtClean="0"/>
              <a:t>2/26/20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977528F-1FBE-9C4C-8097-498E61FBBFDF}" type="slidenum">
              <a:rPr lang="en-US" smtClean="0"/>
              <a:t>‹#›</a:t>
            </a:fld>
            <a:endParaRPr lang="en-US"/>
          </a:p>
        </p:txBody>
      </p:sp>
      <p:pic>
        <p:nvPicPr>
          <p:cNvPr id="11" name="Picture 10">
            <a:extLst>
              <a:ext uri="{FF2B5EF4-FFF2-40B4-BE49-F238E27FC236}">
                <a16:creationId xmlns:a16="http://schemas.microsoft.com/office/drawing/2014/main" id="{C6854159-60C1-0846-8D6C-CA5CF35D7D47}"/>
              </a:ext>
            </a:extLst>
          </p:cNvPr>
          <p:cNvPicPr>
            <a:picLocks noChangeAspect="1"/>
          </p:cNvPicPr>
          <p:nvPr userDrawn="1"/>
        </p:nvPicPr>
        <p:blipFill>
          <a:blip r:embed="rId2"/>
          <a:stretch>
            <a:fillRect/>
          </a:stretch>
        </p:blipFill>
        <p:spPr>
          <a:xfrm>
            <a:off x="58359" y="5581694"/>
            <a:ext cx="2443602" cy="1629068"/>
          </a:xfrm>
          <a:prstGeom prst="rect">
            <a:avLst/>
          </a:prstGeom>
        </p:spPr>
      </p:pic>
    </p:spTree>
    <p:extLst>
      <p:ext uri="{BB962C8B-B14F-4D97-AF65-F5344CB8AC3E}">
        <p14:creationId xmlns:p14="http://schemas.microsoft.com/office/powerpoint/2010/main" val="94025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EC82FD3-57CF-EF41-9619-B48FC2B1457B}" type="datetimeFigureOut">
              <a:rPr lang="en-US" smtClean="0"/>
              <a:t>2/26/20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77528F-1FBE-9C4C-8097-498E61FBBFDF}" type="slidenum">
              <a:rPr lang="en-US" smtClean="0"/>
              <a:t>‹#›</a:t>
            </a:fld>
            <a:endParaRPr lang="en-US"/>
          </a:p>
        </p:txBody>
      </p:sp>
      <p:sp>
        <p:nvSpPr>
          <p:cNvPr id="10" name="Title 9"/>
          <p:cNvSpPr>
            <a:spLocks noGrp="1"/>
          </p:cNvSpPr>
          <p:nvPr>
            <p:ph type="title"/>
          </p:nvPr>
        </p:nvSpPr>
        <p:spPr>
          <a:xfrm>
            <a:off x="2231136" y="109729"/>
            <a:ext cx="7729728" cy="497022"/>
          </a:xfrm>
        </p:spPr>
        <p:txBody>
          <a:bodyPr/>
          <a:lstStyle/>
          <a:p>
            <a:r>
              <a:rPr lang="en-US"/>
              <a:t>Click to edit Master title style</a:t>
            </a:r>
            <a:endParaRPr lang="en-US" dirty="0"/>
          </a:p>
        </p:txBody>
      </p:sp>
      <p:pic>
        <p:nvPicPr>
          <p:cNvPr id="13" name="Picture 12">
            <a:extLst>
              <a:ext uri="{FF2B5EF4-FFF2-40B4-BE49-F238E27FC236}">
                <a16:creationId xmlns:a16="http://schemas.microsoft.com/office/drawing/2014/main" id="{C02E41C4-3105-C247-AFAE-CA763449A1B4}"/>
              </a:ext>
            </a:extLst>
          </p:cNvPr>
          <p:cNvPicPr>
            <a:picLocks noChangeAspect="1"/>
          </p:cNvPicPr>
          <p:nvPr userDrawn="1"/>
        </p:nvPicPr>
        <p:blipFill>
          <a:blip r:embed="rId2"/>
          <a:stretch>
            <a:fillRect/>
          </a:stretch>
        </p:blipFill>
        <p:spPr>
          <a:xfrm>
            <a:off x="205773" y="5679970"/>
            <a:ext cx="2148773" cy="1432515"/>
          </a:xfrm>
          <a:prstGeom prst="rect">
            <a:avLst/>
          </a:prstGeom>
        </p:spPr>
      </p:pic>
    </p:spTree>
    <p:extLst>
      <p:ext uri="{BB962C8B-B14F-4D97-AF65-F5344CB8AC3E}">
        <p14:creationId xmlns:p14="http://schemas.microsoft.com/office/powerpoint/2010/main" val="77891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31136" y="176127"/>
            <a:ext cx="7729728" cy="575903"/>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EC82FD3-57CF-EF41-9619-B48FC2B1457B}" type="datetimeFigureOut">
              <a:rPr lang="en-US" smtClean="0"/>
              <a:t>2/26/20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77528F-1FBE-9C4C-8097-498E61FBBFDF}" type="slidenum">
              <a:rPr lang="en-US" smtClean="0"/>
              <a:t>‹#›</a:t>
            </a:fld>
            <a:endParaRPr lang="en-US"/>
          </a:p>
        </p:txBody>
      </p:sp>
      <p:pic>
        <p:nvPicPr>
          <p:cNvPr id="6" name="Picture 5">
            <a:extLst>
              <a:ext uri="{FF2B5EF4-FFF2-40B4-BE49-F238E27FC236}">
                <a16:creationId xmlns:a16="http://schemas.microsoft.com/office/drawing/2014/main" id="{5B5A9C63-9A1D-024A-9CAC-731BE01DD6EF}"/>
              </a:ext>
            </a:extLst>
          </p:cNvPr>
          <p:cNvPicPr>
            <a:picLocks noChangeAspect="1"/>
          </p:cNvPicPr>
          <p:nvPr userDrawn="1"/>
        </p:nvPicPr>
        <p:blipFill>
          <a:blip r:embed="rId2"/>
          <a:stretch>
            <a:fillRect/>
          </a:stretch>
        </p:blipFill>
        <p:spPr>
          <a:xfrm>
            <a:off x="205773" y="5679970"/>
            <a:ext cx="2148773" cy="1432515"/>
          </a:xfrm>
          <a:prstGeom prst="rect">
            <a:avLst/>
          </a:prstGeom>
        </p:spPr>
      </p:pic>
    </p:spTree>
    <p:extLst>
      <p:ext uri="{BB962C8B-B14F-4D97-AF65-F5344CB8AC3E}">
        <p14:creationId xmlns:p14="http://schemas.microsoft.com/office/powerpoint/2010/main" val="72753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82FD3-57CF-EF41-9619-B48FC2B1457B}" type="datetimeFigureOut">
              <a:rPr lang="en-US" smtClean="0"/>
              <a:t>2/26/20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77528F-1FBE-9C4C-8097-498E61FBBFDF}" type="slidenum">
              <a:rPr lang="en-US" smtClean="0"/>
              <a:t>‹#›</a:t>
            </a:fld>
            <a:endParaRPr lang="en-US"/>
          </a:p>
        </p:txBody>
      </p:sp>
      <p:pic>
        <p:nvPicPr>
          <p:cNvPr id="5" name="Picture 4">
            <a:extLst>
              <a:ext uri="{FF2B5EF4-FFF2-40B4-BE49-F238E27FC236}">
                <a16:creationId xmlns:a16="http://schemas.microsoft.com/office/drawing/2014/main" id="{19AAB1A6-2A72-6449-84E9-AE3B2286C0B6}"/>
              </a:ext>
            </a:extLst>
          </p:cNvPr>
          <p:cNvPicPr>
            <a:picLocks noChangeAspect="1"/>
          </p:cNvPicPr>
          <p:nvPr userDrawn="1"/>
        </p:nvPicPr>
        <p:blipFill>
          <a:blip r:embed="rId2"/>
          <a:stretch>
            <a:fillRect/>
          </a:stretch>
        </p:blipFill>
        <p:spPr>
          <a:xfrm>
            <a:off x="205773" y="5679970"/>
            <a:ext cx="2148773" cy="1432515"/>
          </a:xfrm>
          <a:prstGeom prst="rect">
            <a:avLst/>
          </a:prstGeom>
        </p:spPr>
      </p:pic>
    </p:spTree>
    <p:extLst>
      <p:ext uri="{BB962C8B-B14F-4D97-AF65-F5344CB8AC3E}">
        <p14:creationId xmlns:p14="http://schemas.microsoft.com/office/powerpoint/2010/main" val="235658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EC82FD3-57CF-EF41-9619-B48FC2B1457B}" type="datetimeFigureOut">
              <a:rPr lang="en-US" smtClean="0"/>
              <a:t>2/26/20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3977528F-1FBE-9C4C-8097-498E61FBBFDF}" type="slidenum">
              <a:rPr lang="en-US" smtClean="0"/>
              <a:t>‹#›</a:t>
            </a:fld>
            <a:endParaRPr lang="en-US"/>
          </a:p>
        </p:txBody>
      </p:sp>
      <p:pic>
        <p:nvPicPr>
          <p:cNvPr id="12" name="Picture 11">
            <a:extLst>
              <a:ext uri="{FF2B5EF4-FFF2-40B4-BE49-F238E27FC236}">
                <a16:creationId xmlns:a16="http://schemas.microsoft.com/office/drawing/2014/main" id="{296D0F21-9138-0D4F-8146-E5D5F32D60B8}"/>
              </a:ext>
            </a:extLst>
          </p:cNvPr>
          <p:cNvPicPr>
            <a:picLocks noChangeAspect="1"/>
          </p:cNvPicPr>
          <p:nvPr userDrawn="1"/>
        </p:nvPicPr>
        <p:blipFill>
          <a:blip r:embed="rId2"/>
          <a:stretch>
            <a:fillRect/>
          </a:stretch>
        </p:blipFill>
        <p:spPr>
          <a:xfrm>
            <a:off x="205773" y="5679970"/>
            <a:ext cx="2148773" cy="1432515"/>
          </a:xfrm>
          <a:prstGeom prst="rect">
            <a:avLst/>
          </a:prstGeom>
        </p:spPr>
      </p:pic>
    </p:spTree>
    <p:extLst>
      <p:ext uri="{BB962C8B-B14F-4D97-AF65-F5344CB8AC3E}">
        <p14:creationId xmlns:p14="http://schemas.microsoft.com/office/powerpoint/2010/main" val="1277201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EC82FD3-57CF-EF41-9619-B48FC2B1457B}" type="datetimeFigureOut">
              <a:rPr lang="en-US" smtClean="0"/>
              <a:t>2/26/20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3977528F-1FBE-9C4C-8097-498E61FBBFDF}" type="slidenum">
              <a:rPr lang="en-US" smtClean="0"/>
              <a:t>‹#›</a:t>
            </a:fld>
            <a:endParaRPr lang="en-US"/>
          </a:p>
        </p:txBody>
      </p:sp>
      <p:pic>
        <p:nvPicPr>
          <p:cNvPr id="11" name="Picture 10">
            <a:extLst>
              <a:ext uri="{FF2B5EF4-FFF2-40B4-BE49-F238E27FC236}">
                <a16:creationId xmlns:a16="http://schemas.microsoft.com/office/drawing/2014/main" id="{C2393E7C-BF87-2B48-84E7-FCB068AA25E7}"/>
              </a:ext>
            </a:extLst>
          </p:cNvPr>
          <p:cNvPicPr>
            <a:picLocks noChangeAspect="1"/>
          </p:cNvPicPr>
          <p:nvPr userDrawn="1"/>
        </p:nvPicPr>
        <p:blipFill>
          <a:blip r:embed="rId2"/>
          <a:stretch>
            <a:fillRect/>
          </a:stretch>
        </p:blipFill>
        <p:spPr>
          <a:xfrm>
            <a:off x="205773" y="5679970"/>
            <a:ext cx="2148773" cy="1432515"/>
          </a:xfrm>
          <a:prstGeom prst="rect">
            <a:avLst/>
          </a:prstGeom>
        </p:spPr>
      </p:pic>
    </p:spTree>
    <p:extLst>
      <p:ext uri="{BB962C8B-B14F-4D97-AF65-F5344CB8AC3E}">
        <p14:creationId xmlns:p14="http://schemas.microsoft.com/office/powerpoint/2010/main" val="1105909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142571"/>
            <a:ext cx="7729728" cy="524001"/>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905854"/>
            <a:ext cx="7729728" cy="48341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EC82FD3-57CF-EF41-9619-B48FC2B1457B}" type="datetimeFigureOut">
              <a:rPr lang="en-US" smtClean="0"/>
              <a:t>2/26/20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977528F-1FBE-9C4C-8097-498E61FBBFDF}" type="slidenum">
              <a:rPr lang="en-US" smtClean="0"/>
              <a:t>‹#›</a:t>
            </a:fld>
            <a:endParaRPr lang="en-US"/>
          </a:p>
        </p:txBody>
      </p:sp>
      <p:pic>
        <p:nvPicPr>
          <p:cNvPr id="7" name="Picture 6">
            <a:extLst>
              <a:ext uri="{FF2B5EF4-FFF2-40B4-BE49-F238E27FC236}">
                <a16:creationId xmlns:a16="http://schemas.microsoft.com/office/drawing/2014/main" id="{C64DF23F-D3BD-6B44-927F-D706055B8865}"/>
              </a:ext>
            </a:extLst>
          </p:cNvPr>
          <p:cNvPicPr>
            <a:picLocks noChangeAspect="1"/>
          </p:cNvPicPr>
          <p:nvPr userDrawn="1"/>
        </p:nvPicPr>
        <p:blipFill>
          <a:blip r:embed="rId13"/>
          <a:stretch>
            <a:fillRect/>
          </a:stretch>
        </p:blipFill>
        <p:spPr>
          <a:xfrm>
            <a:off x="205773" y="5679970"/>
            <a:ext cx="2148773" cy="1432515"/>
          </a:xfrm>
          <a:prstGeom prst="rect">
            <a:avLst/>
          </a:prstGeom>
        </p:spPr>
      </p:pic>
    </p:spTree>
    <p:extLst>
      <p:ext uri="{BB962C8B-B14F-4D97-AF65-F5344CB8AC3E}">
        <p14:creationId xmlns:p14="http://schemas.microsoft.com/office/powerpoint/2010/main" val="300271310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0D13-0943-A549-AF92-1E18B7B71E14}"/>
              </a:ext>
            </a:extLst>
          </p:cNvPr>
          <p:cNvSpPr>
            <a:spLocks noGrp="1"/>
          </p:cNvSpPr>
          <p:nvPr>
            <p:ph type="ctrTitle"/>
          </p:nvPr>
        </p:nvSpPr>
        <p:spPr>
          <a:xfrm>
            <a:off x="0" y="0"/>
            <a:ext cx="12192000" cy="3509963"/>
          </a:xfrm>
        </p:spPr>
        <p:txBody>
          <a:bodyPr>
            <a:normAutofit/>
          </a:bodyPr>
          <a:lstStyle/>
          <a:p>
            <a:r>
              <a:rPr lang="en-US" dirty="0"/>
              <a:t> </a:t>
            </a:r>
            <a:br>
              <a:rPr lang="en-US" dirty="0"/>
            </a:br>
            <a:r>
              <a:rPr lang="en-US" dirty="0"/>
              <a:t>modelling lifestyle changes in Integrated Assessment Models</a:t>
            </a:r>
          </a:p>
        </p:txBody>
      </p:sp>
    </p:spTree>
    <p:extLst>
      <p:ext uri="{BB962C8B-B14F-4D97-AF65-F5344CB8AC3E}">
        <p14:creationId xmlns:p14="http://schemas.microsoft.com/office/powerpoint/2010/main" val="1611162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ounded Rectangle 93">
            <a:extLst>
              <a:ext uri="{FF2B5EF4-FFF2-40B4-BE49-F238E27FC236}">
                <a16:creationId xmlns:a16="http://schemas.microsoft.com/office/drawing/2014/main" id="{95EEC305-4E12-9F4F-9B2B-0CD193F47AB4}"/>
              </a:ext>
            </a:extLst>
          </p:cNvPr>
          <p:cNvSpPr/>
          <p:nvPr/>
        </p:nvSpPr>
        <p:spPr>
          <a:xfrm>
            <a:off x="7419591" y="3928883"/>
            <a:ext cx="1994989" cy="269757"/>
          </a:xfrm>
          <a:prstGeom prst="roundRect">
            <a:avLst/>
          </a:prstGeom>
          <a:solidFill>
            <a:srgbClr val="5B93D7">
              <a:alpha val="50196"/>
            </a:srgbClr>
          </a:solidFill>
          <a:ln>
            <a:solidFill>
              <a:srgbClr val="5B9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sp>
        <p:nvSpPr>
          <p:cNvPr id="95" name="Rounded Rectangle 94">
            <a:extLst>
              <a:ext uri="{FF2B5EF4-FFF2-40B4-BE49-F238E27FC236}">
                <a16:creationId xmlns:a16="http://schemas.microsoft.com/office/drawing/2014/main" id="{0CABB553-14B1-2645-B799-518C636568D9}"/>
              </a:ext>
            </a:extLst>
          </p:cNvPr>
          <p:cNvSpPr/>
          <p:nvPr/>
        </p:nvSpPr>
        <p:spPr>
          <a:xfrm>
            <a:off x="3462055" y="2225723"/>
            <a:ext cx="1965865" cy="341987"/>
          </a:xfrm>
          <a:prstGeom prst="roundRect">
            <a:avLst/>
          </a:prstGeom>
          <a:solidFill>
            <a:srgbClr val="CCCC00">
              <a:alpha val="50196"/>
            </a:srgbClr>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TextBox 95">
            <a:extLst>
              <a:ext uri="{FF2B5EF4-FFF2-40B4-BE49-F238E27FC236}">
                <a16:creationId xmlns:a16="http://schemas.microsoft.com/office/drawing/2014/main" id="{42142AFB-5F0F-AB44-882C-6705BB1A9D17}"/>
              </a:ext>
            </a:extLst>
          </p:cNvPr>
          <p:cNvSpPr txBox="1"/>
          <p:nvPr/>
        </p:nvSpPr>
        <p:spPr>
          <a:xfrm>
            <a:off x="3626905" y="2161235"/>
            <a:ext cx="1542793" cy="461665"/>
          </a:xfrm>
          <a:prstGeom prst="rect">
            <a:avLst/>
          </a:prstGeom>
          <a:noFill/>
        </p:spPr>
        <p:txBody>
          <a:bodyPr wrap="square" rtlCol="0">
            <a:spAutoFit/>
          </a:bodyPr>
          <a:lstStyle/>
          <a:p>
            <a:pPr algn="ctr"/>
            <a:r>
              <a:rPr lang="en-US" sz="1200" dirty="0"/>
              <a:t>Local travel/ community focus </a:t>
            </a:r>
          </a:p>
        </p:txBody>
      </p:sp>
      <p:sp>
        <p:nvSpPr>
          <p:cNvPr id="97" name="Rounded Rectangle 96">
            <a:extLst>
              <a:ext uri="{FF2B5EF4-FFF2-40B4-BE49-F238E27FC236}">
                <a16:creationId xmlns:a16="http://schemas.microsoft.com/office/drawing/2014/main" id="{0BE3F400-0F74-0847-A578-0ABA621743DE}"/>
              </a:ext>
            </a:extLst>
          </p:cNvPr>
          <p:cNvSpPr/>
          <p:nvPr/>
        </p:nvSpPr>
        <p:spPr>
          <a:xfrm>
            <a:off x="8986382" y="1707170"/>
            <a:ext cx="413635" cy="385836"/>
          </a:xfrm>
          <a:prstGeom prst="roundRect">
            <a:avLst/>
          </a:prstGeom>
          <a:solidFill>
            <a:srgbClr val="CCCC00">
              <a:alpha val="50196"/>
            </a:srgbClr>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Rounded Rectangle 97">
            <a:extLst>
              <a:ext uri="{FF2B5EF4-FFF2-40B4-BE49-F238E27FC236}">
                <a16:creationId xmlns:a16="http://schemas.microsoft.com/office/drawing/2014/main" id="{C84C1F01-38F1-6247-B926-685BC3FE80C9}"/>
              </a:ext>
            </a:extLst>
          </p:cNvPr>
          <p:cNvSpPr/>
          <p:nvPr/>
        </p:nvSpPr>
        <p:spPr>
          <a:xfrm>
            <a:off x="3471427" y="4023017"/>
            <a:ext cx="1959437" cy="814228"/>
          </a:xfrm>
          <a:prstGeom prst="roundRect">
            <a:avLst/>
          </a:prstGeom>
          <a:solidFill>
            <a:srgbClr val="CC66FF">
              <a:alpha val="30196"/>
            </a:srgbClr>
          </a:solidFill>
          <a:ln>
            <a:solidFill>
              <a:srgbClr val="CC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sp>
        <p:nvSpPr>
          <p:cNvPr id="99" name="Rounded Rectangle 98">
            <a:extLst>
              <a:ext uri="{FF2B5EF4-FFF2-40B4-BE49-F238E27FC236}">
                <a16:creationId xmlns:a16="http://schemas.microsoft.com/office/drawing/2014/main" id="{5D364E8F-34C2-0048-B795-076AA6383277}"/>
              </a:ext>
            </a:extLst>
          </p:cNvPr>
          <p:cNvSpPr/>
          <p:nvPr/>
        </p:nvSpPr>
        <p:spPr>
          <a:xfrm>
            <a:off x="3726234" y="4308289"/>
            <a:ext cx="1407120" cy="466541"/>
          </a:xfrm>
          <a:prstGeom prst="roundRect">
            <a:avLst/>
          </a:prstGeom>
          <a:solidFill>
            <a:srgbClr val="00B050">
              <a:alpha val="5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sp>
        <p:nvSpPr>
          <p:cNvPr id="100" name="Rounded Rectangle 99">
            <a:extLst>
              <a:ext uri="{FF2B5EF4-FFF2-40B4-BE49-F238E27FC236}">
                <a16:creationId xmlns:a16="http://schemas.microsoft.com/office/drawing/2014/main" id="{D6B17462-04BC-5B43-98F6-E92A212AF118}"/>
              </a:ext>
            </a:extLst>
          </p:cNvPr>
          <p:cNvSpPr/>
          <p:nvPr/>
        </p:nvSpPr>
        <p:spPr>
          <a:xfrm>
            <a:off x="7435757" y="1701380"/>
            <a:ext cx="1542499" cy="410655"/>
          </a:xfrm>
          <a:prstGeom prst="roundRect">
            <a:avLst/>
          </a:prstGeom>
          <a:solidFill>
            <a:srgbClr val="CCCC00">
              <a:alpha val="50196"/>
            </a:srgbClr>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Rounded Rectangle 100">
            <a:extLst>
              <a:ext uri="{FF2B5EF4-FFF2-40B4-BE49-F238E27FC236}">
                <a16:creationId xmlns:a16="http://schemas.microsoft.com/office/drawing/2014/main" id="{6BFE6DE6-4EFF-A344-A964-42597016ABD2}"/>
              </a:ext>
            </a:extLst>
          </p:cNvPr>
          <p:cNvSpPr/>
          <p:nvPr/>
        </p:nvSpPr>
        <p:spPr>
          <a:xfrm>
            <a:off x="3465536" y="1331591"/>
            <a:ext cx="1969000" cy="360299"/>
          </a:xfrm>
          <a:prstGeom prst="roundRect">
            <a:avLst/>
          </a:prstGeom>
          <a:solidFill>
            <a:srgbClr val="CCCC00">
              <a:alpha val="50196"/>
            </a:srgbClr>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Rounded Rectangle 101">
            <a:extLst>
              <a:ext uri="{FF2B5EF4-FFF2-40B4-BE49-F238E27FC236}">
                <a16:creationId xmlns:a16="http://schemas.microsoft.com/office/drawing/2014/main" id="{F5AA15AB-EEFA-7F4D-8F18-C5B8264808BA}"/>
              </a:ext>
            </a:extLst>
          </p:cNvPr>
          <p:cNvSpPr/>
          <p:nvPr/>
        </p:nvSpPr>
        <p:spPr>
          <a:xfrm>
            <a:off x="3456074" y="1695359"/>
            <a:ext cx="1969644" cy="508229"/>
          </a:xfrm>
          <a:prstGeom prst="roundRect">
            <a:avLst/>
          </a:prstGeom>
          <a:solidFill>
            <a:srgbClr val="F1B584">
              <a:alpha val="50000"/>
            </a:srgbClr>
          </a:solidFill>
          <a:ln>
            <a:solidFill>
              <a:srgbClr val="F1B5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Rounded Rectangle 102">
            <a:extLst>
              <a:ext uri="{FF2B5EF4-FFF2-40B4-BE49-F238E27FC236}">
                <a16:creationId xmlns:a16="http://schemas.microsoft.com/office/drawing/2014/main" id="{90F7A189-51E4-2340-BE16-625A751AA8BD}"/>
              </a:ext>
            </a:extLst>
          </p:cNvPr>
          <p:cNvSpPr/>
          <p:nvPr/>
        </p:nvSpPr>
        <p:spPr>
          <a:xfrm>
            <a:off x="3863706" y="4412467"/>
            <a:ext cx="1141001" cy="250504"/>
          </a:xfrm>
          <a:prstGeom prst="roundRect">
            <a:avLst/>
          </a:prstGeom>
          <a:solidFill>
            <a:srgbClr val="5B93D7">
              <a:alpha val="50196"/>
            </a:srgbClr>
          </a:solidFill>
          <a:ln>
            <a:solidFill>
              <a:srgbClr val="5B9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TextBox 103">
            <a:extLst>
              <a:ext uri="{FF2B5EF4-FFF2-40B4-BE49-F238E27FC236}">
                <a16:creationId xmlns:a16="http://schemas.microsoft.com/office/drawing/2014/main" id="{BEA9E1CA-14E5-9A41-83EE-8101333E6272}"/>
              </a:ext>
            </a:extLst>
          </p:cNvPr>
          <p:cNvSpPr txBox="1"/>
          <p:nvPr/>
        </p:nvSpPr>
        <p:spPr>
          <a:xfrm>
            <a:off x="1967822" y="5935515"/>
            <a:ext cx="1656184" cy="369332"/>
          </a:xfrm>
          <a:prstGeom prst="rect">
            <a:avLst/>
          </a:prstGeom>
          <a:noFill/>
        </p:spPr>
        <p:txBody>
          <a:bodyPr wrap="square" rtlCol="0">
            <a:spAutoFit/>
          </a:bodyPr>
          <a:lstStyle/>
          <a:p>
            <a:pPr algn="ctr"/>
            <a:r>
              <a:rPr lang="en-US" dirty="0"/>
              <a:t>Endogenous</a:t>
            </a:r>
          </a:p>
        </p:txBody>
      </p:sp>
      <p:sp>
        <p:nvSpPr>
          <p:cNvPr id="105" name="TextBox 104">
            <a:extLst>
              <a:ext uri="{FF2B5EF4-FFF2-40B4-BE49-F238E27FC236}">
                <a16:creationId xmlns:a16="http://schemas.microsoft.com/office/drawing/2014/main" id="{2AF93184-8A5A-3947-85B3-253E84257697}"/>
              </a:ext>
            </a:extLst>
          </p:cNvPr>
          <p:cNvSpPr txBox="1"/>
          <p:nvPr/>
        </p:nvSpPr>
        <p:spPr>
          <a:xfrm>
            <a:off x="2016152" y="2226025"/>
            <a:ext cx="1656184" cy="369332"/>
          </a:xfrm>
          <a:prstGeom prst="rect">
            <a:avLst/>
          </a:prstGeom>
          <a:noFill/>
        </p:spPr>
        <p:txBody>
          <a:bodyPr wrap="square" rtlCol="0">
            <a:spAutoFit/>
          </a:bodyPr>
          <a:lstStyle/>
          <a:p>
            <a:pPr algn="ctr"/>
            <a:r>
              <a:rPr lang="en-US" dirty="0"/>
              <a:t>Exogenous</a:t>
            </a:r>
          </a:p>
        </p:txBody>
      </p:sp>
      <p:sp>
        <p:nvSpPr>
          <p:cNvPr id="106" name="TextBox 105">
            <a:extLst>
              <a:ext uri="{FF2B5EF4-FFF2-40B4-BE49-F238E27FC236}">
                <a16:creationId xmlns:a16="http://schemas.microsoft.com/office/drawing/2014/main" id="{8EBA0A08-C74C-C74A-98C4-E767FBD5A130}"/>
              </a:ext>
            </a:extLst>
          </p:cNvPr>
          <p:cNvSpPr txBox="1"/>
          <p:nvPr/>
        </p:nvSpPr>
        <p:spPr>
          <a:xfrm>
            <a:off x="9799760" y="1444137"/>
            <a:ext cx="1264243" cy="3293209"/>
          </a:xfrm>
          <a:prstGeom prst="rect">
            <a:avLst/>
          </a:prstGeom>
          <a:noFill/>
        </p:spPr>
        <p:txBody>
          <a:bodyPr wrap="square" rtlCol="0">
            <a:spAutoFit/>
          </a:bodyPr>
          <a:lstStyle/>
          <a:p>
            <a:r>
              <a:rPr lang="en-US" sz="1600" b="1" u="sng" dirty="0"/>
              <a:t>LEGEND</a:t>
            </a:r>
          </a:p>
          <a:p>
            <a:r>
              <a:rPr lang="en-US" sz="1600" dirty="0"/>
              <a:t>ABM</a:t>
            </a:r>
          </a:p>
          <a:p>
            <a:endParaRPr lang="en-US" sz="1600" dirty="0"/>
          </a:p>
          <a:p>
            <a:r>
              <a:rPr lang="en-US" sz="1600" dirty="0"/>
              <a:t>IO analysis</a:t>
            </a:r>
          </a:p>
          <a:p>
            <a:endParaRPr lang="en-US" sz="1600" dirty="0"/>
          </a:p>
          <a:p>
            <a:r>
              <a:rPr lang="en-US" sz="1600" dirty="0"/>
              <a:t>Energy model</a:t>
            </a:r>
          </a:p>
          <a:p>
            <a:endParaRPr lang="en-US" sz="1600" dirty="0"/>
          </a:p>
          <a:p>
            <a:r>
              <a:rPr lang="en-US" sz="1600" dirty="0"/>
              <a:t>Narrative-backcasting</a:t>
            </a:r>
          </a:p>
          <a:p>
            <a:endParaRPr lang="en-US" sz="1600" dirty="0"/>
          </a:p>
          <a:p>
            <a:r>
              <a:rPr lang="en-US" sz="1600" dirty="0"/>
              <a:t>Promising approaches</a:t>
            </a:r>
          </a:p>
        </p:txBody>
      </p:sp>
      <p:sp>
        <p:nvSpPr>
          <p:cNvPr id="107" name="Flowchart: Process 71">
            <a:extLst>
              <a:ext uri="{FF2B5EF4-FFF2-40B4-BE49-F238E27FC236}">
                <a16:creationId xmlns:a16="http://schemas.microsoft.com/office/drawing/2014/main" id="{C2089D4E-3E4A-AC47-80C1-647309DD71D5}"/>
              </a:ext>
            </a:extLst>
          </p:cNvPr>
          <p:cNvSpPr/>
          <p:nvPr/>
        </p:nvSpPr>
        <p:spPr>
          <a:xfrm>
            <a:off x="9626330" y="2856446"/>
            <a:ext cx="176881" cy="161964"/>
          </a:xfrm>
          <a:prstGeom prst="flowChartProcess">
            <a:avLst/>
          </a:prstGeom>
          <a:solidFill>
            <a:srgbClr val="5B93D7">
              <a:alpha val="50196"/>
            </a:srgbClr>
          </a:solidFill>
          <a:ln>
            <a:solidFill>
              <a:srgbClr val="5B9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lowchart: Process 74">
            <a:extLst>
              <a:ext uri="{FF2B5EF4-FFF2-40B4-BE49-F238E27FC236}">
                <a16:creationId xmlns:a16="http://schemas.microsoft.com/office/drawing/2014/main" id="{606085ED-EC77-4445-9A6F-1317360BA9A9}"/>
              </a:ext>
            </a:extLst>
          </p:cNvPr>
          <p:cNvSpPr/>
          <p:nvPr/>
        </p:nvSpPr>
        <p:spPr>
          <a:xfrm>
            <a:off x="9635569" y="2285557"/>
            <a:ext cx="176881" cy="161964"/>
          </a:xfrm>
          <a:prstGeom prst="flowChartProcess">
            <a:avLst/>
          </a:prstGeom>
          <a:solidFill>
            <a:schemeClr val="accent6">
              <a:alpha val="50000"/>
            </a:schemeClr>
          </a:solidFill>
          <a:ln>
            <a:solidFill>
              <a:srgbClr val="FBCAA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09" name="Flowchart: Process 75">
            <a:extLst>
              <a:ext uri="{FF2B5EF4-FFF2-40B4-BE49-F238E27FC236}">
                <a16:creationId xmlns:a16="http://schemas.microsoft.com/office/drawing/2014/main" id="{214DE13B-5A42-9D4A-B050-B21F684DC733}"/>
              </a:ext>
            </a:extLst>
          </p:cNvPr>
          <p:cNvSpPr/>
          <p:nvPr/>
        </p:nvSpPr>
        <p:spPr>
          <a:xfrm>
            <a:off x="9635569" y="1776954"/>
            <a:ext cx="176881" cy="161964"/>
          </a:xfrm>
          <a:prstGeom prst="flowChartProcess">
            <a:avLst/>
          </a:prstGeom>
          <a:solidFill>
            <a:srgbClr val="00B050">
              <a:alpha val="50196"/>
            </a:srgbClr>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10" name="Flowchart: Process 4">
            <a:extLst>
              <a:ext uri="{FF2B5EF4-FFF2-40B4-BE49-F238E27FC236}">
                <a16:creationId xmlns:a16="http://schemas.microsoft.com/office/drawing/2014/main" id="{07862F6A-738F-5E4A-AF57-4650AFDAD504}"/>
              </a:ext>
            </a:extLst>
          </p:cNvPr>
          <p:cNvSpPr/>
          <p:nvPr/>
        </p:nvSpPr>
        <p:spPr>
          <a:xfrm>
            <a:off x="9541846" y="1479733"/>
            <a:ext cx="1368153" cy="3330693"/>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lowchart: Process 78">
            <a:extLst>
              <a:ext uri="{FF2B5EF4-FFF2-40B4-BE49-F238E27FC236}">
                <a16:creationId xmlns:a16="http://schemas.microsoft.com/office/drawing/2014/main" id="{660E81EC-1349-FB46-ABE2-1522D7F8B6FE}"/>
              </a:ext>
            </a:extLst>
          </p:cNvPr>
          <p:cNvSpPr/>
          <p:nvPr/>
        </p:nvSpPr>
        <p:spPr>
          <a:xfrm>
            <a:off x="9637384" y="3622774"/>
            <a:ext cx="176881" cy="161964"/>
          </a:xfrm>
          <a:prstGeom prst="flowChartProcess">
            <a:avLst/>
          </a:prstGeom>
          <a:solidFill>
            <a:srgbClr val="CCCC00">
              <a:alpha val="49804"/>
            </a:srgbClr>
          </a:solidFill>
          <a:ln>
            <a:solidFill>
              <a:srgbClr val="CCCC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lowchart: Process 80">
            <a:extLst>
              <a:ext uri="{FF2B5EF4-FFF2-40B4-BE49-F238E27FC236}">
                <a16:creationId xmlns:a16="http://schemas.microsoft.com/office/drawing/2014/main" id="{783D64DE-F0DE-D344-83EF-462BA9676797}"/>
              </a:ext>
            </a:extLst>
          </p:cNvPr>
          <p:cNvSpPr/>
          <p:nvPr/>
        </p:nvSpPr>
        <p:spPr>
          <a:xfrm>
            <a:off x="9632675" y="4328395"/>
            <a:ext cx="176881" cy="161964"/>
          </a:xfrm>
          <a:prstGeom prst="flowChartProcess">
            <a:avLst/>
          </a:prstGeom>
          <a:solidFill>
            <a:srgbClr val="CC66FF">
              <a:alpha val="20000"/>
            </a:srgbClr>
          </a:solidFill>
          <a:ln>
            <a:solidFill>
              <a:srgbClr val="CC66FF">
                <a:alpha val="50196"/>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4DC92BB-D1A9-A241-8AE1-6D5B1466202F}"/>
              </a:ext>
            </a:extLst>
          </p:cNvPr>
          <p:cNvSpPr txBox="1"/>
          <p:nvPr/>
        </p:nvSpPr>
        <p:spPr>
          <a:xfrm>
            <a:off x="3399571" y="6323481"/>
            <a:ext cx="2148796" cy="369332"/>
          </a:xfrm>
          <a:prstGeom prst="rect">
            <a:avLst/>
          </a:prstGeom>
          <a:noFill/>
        </p:spPr>
        <p:txBody>
          <a:bodyPr wrap="square" rtlCol="0">
            <a:spAutoFit/>
          </a:bodyPr>
          <a:lstStyle/>
          <a:p>
            <a:pPr algn="ctr"/>
            <a:r>
              <a:rPr lang="en-US" dirty="0"/>
              <a:t>Attitude</a:t>
            </a:r>
          </a:p>
        </p:txBody>
      </p:sp>
      <p:cxnSp>
        <p:nvCxnSpPr>
          <p:cNvPr id="114" name="Straight Connector 113">
            <a:extLst>
              <a:ext uri="{FF2B5EF4-FFF2-40B4-BE49-F238E27FC236}">
                <a16:creationId xmlns:a16="http://schemas.microsoft.com/office/drawing/2014/main" id="{2A0ED301-7C80-4641-A2B8-C0FA0A27913C}"/>
              </a:ext>
            </a:extLst>
          </p:cNvPr>
          <p:cNvCxnSpPr>
            <a:cxnSpLocks/>
          </p:cNvCxnSpPr>
          <p:nvPr/>
        </p:nvCxnSpPr>
        <p:spPr>
          <a:xfrm>
            <a:off x="3442706" y="6304847"/>
            <a:ext cx="5972462" cy="0"/>
          </a:xfrm>
          <a:prstGeom prst="line">
            <a:avLst/>
          </a:prstGeom>
          <a:ln w="22225"/>
        </p:spPr>
        <p:style>
          <a:lnRef idx="1">
            <a:schemeClr val="dk1"/>
          </a:lnRef>
          <a:fillRef idx="0">
            <a:schemeClr val="dk1"/>
          </a:fillRef>
          <a:effectRef idx="0">
            <a:schemeClr val="dk1"/>
          </a:effectRef>
          <a:fontRef idx="minor">
            <a:schemeClr val="tx1"/>
          </a:fontRef>
        </p:style>
      </p:cxnSp>
      <p:sp>
        <p:nvSpPr>
          <p:cNvPr id="115" name="TextBox 114">
            <a:extLst>
              <a:ext uri="{FF2B5EF4-FFF2-40B4-BE49-F238E27FC236}">
                <a16:creationId xmlns:a16="http://schemas.microsoft.com/office/drawing/2014/main" id="{F0F3B1E2-311A-344D-B1D5-76FE7E5E0FF5}"/>
              </a:ext>
            </a:extLst>
          </p:cNvPr>
          <p:cNvSpPr txBox="1"/>
          <p:nvPr/>
        </p:nvSpPr>
        <p:spPr>
          <a:xfrm>
            <a:off x="5460462" y="6322096"/>
            <a:ext cx="2148796" cy="369332"/>
          </a:xfrm>
          <a:prstGeom prst="rect">
            <a:avLst/>
          </a:prstGeom>
          <a:noFill/>
        </p:spPr>
        <p:txBody>
          <a:bodyPr wrap="square" rtlCol="0">
            <a:spAutoFit/>
          </a:bodyPr>
          <a:lstStyle/>
          <a:p>
            <a:pPr algn="ctr"/>
            <a:r>
              <a:rPr lang="en-US" dirty="0"/>
              <a:t>Facilitators</a:t>
            </a:r>
          </a:p>
        </p:txBody>
      </p:sp>
      <p:sp>
        <p:nvSpPr>
          <p:cNvPr id="116" name="TextBox 115">
            <a:extLst>
              <a:ext uri="{FF2B5EF4-FFF2-40B4-BE49-F238E27FC236}">
                <a16:creationId xmlns:a16="http://schemas.microsoft.com/office/drawing/2014/main" id="{5296BBFB-0BA4-B24D-866D-3CA0818002EC}"/>
              </a:ext>
            </a:extLst>
          </p:cNvPr>
          <p:cNvSpPr txBox="1"/>
          <p:nvPr/>
        </p:nvSpPr>
        <p:spPr>
          <a:xfrm>
            <a:off x="7332805" y="6323481"/>
            <a:ext cx="2148796" cy="369332"/>
          </a:xfrm>
          <a:prstGeom prst="rect">
            <a:avLst/>
          </a:prstGeom>
          <a:noFill/>
        </p:spPr>
        <p:txBody>
          <a:bodyPr wrap="square" rtlCol="0">
            <a:spAutoFit/>
          </a:bodyPr>
          <a:lstStyle/>
          <a:p>
            <a:pPr algn="ctr"/>
            <a:r>
              <a:rPr lang="en-US" dirty="0"/>
              <a:t>Infrastructure</a:t>
            </a:r>
          </a:p>
        </p:txBody>
      </p:sp>
      <p:sp>
        <p:nvSpPr>
          <p:cNvPr id="117" name="TextBox 116">
            <a:extLst>
              <a:ext uri="{FF2B5EF4-FFF2-40B4-BE49-F238E27FC236}">
                <a16:creationId xmlns:a16="http://schemas.microsoft.com/office/drawing/2014/main" id="{0730E40A-AE7F-B146-A516-5AFBD47511DD}"/>
              </a:ext>
            </a:extLst>
          </p:cNvPr>
          <p:cNvSpPr txBox="1"/>
          <p:nvPr/>
        </p:nvSpPr>
        <p:spPr>
          <a:xfrm>
            <a:off x="3798384" y="4391014"/>
            <a:ext cx="1334971" cy="276999"/>
          </a:xfrm>
          <a:prstGeom prst="rect">
            <a:avLst/>
          </a:prstGeom>
          <a:noFill/>
        </p:spPr>
        <p:txBody>
          <a:bodyPr wrap="square" rtlCol="0">
            <a:spAutoFit/>
          </a:bodyPr>
          <a:lstStyle/>
          <a:p>
            <a:pPr algn="ctr"/>
            <a:r>
              <a:rPr lang="en-US" sz="1200" dirty="0"/>
              <a:t>Heterogeneity</a:t>
            </a:r>
          </a:p>
        </p:txBody>
      </p:sp>
      <p:sp>
        <p:nvSpPr>
          <p:cNvPr id="118" name="TextBox 117">
            <a:extLst>
              <a:ext uri="{FF2B5EF4-FFF2-40B4-BE49-F238E27FC236}">
                <a16:creationId xmlns:a16="http://schemas.microsoft.com/office/drawing/2014/main" id="{E396A2B3-02B7-5E46-A55E-FFEE82AB71BB}"/>
              </a:ext>
            </a:extLst>
          </p:cNvPr>
          <p:cNvSpPr txBox="1"/>
          <p:nvPr/>
        </p:nvSpPr>
        <p:spPr>
          <a:xfrm>
            <a:off x="3471427" y="1386068"/>
            <a:ext cx="1959437" cy="276999"/>
          </a:xfrm>
          <a:prstGeom prst="rect">
            <a:avLst/>
          </a:prstGeom>
          <a:noFill/>
        </p:spPr>
        <p:txBody>
          <a:bodyPr wrap="square" rtlCol="0">
            <a:spAutoFit/>
          </a:bodyPr>
          <a:lstStyle/>
          <a:p>
            <a:pPr algn="ctr"/>
            <a:r>
              <a:rPr lang="en-US" sz="1200" dirty="0"/>
              <a:t>Better food decisions</a:t>
            </a:r>
          </a:p>
        </p:txBody>
      </p:sp>
      <p:sp>
        <p:nvSpPr>
          <p:cNvPr id="119" name="Rounded Rectangle 118">
            <a:extLst>
              <a:ext uri="{FF2B5EF4-FFF2-40B4-BE49-F238E27FC236}">
                <a16:creationId xmlns:a16="http://schemas.microsoft.com/office/drawing/2014/main" id="{A306EC1D-7E90-FE4C-A82D-C7ED3846A7C9}"/>
              </a:ext>
            </a:extLst>
          </p:cNvPr>
          <p:cNvSpPr/>
          <p:nvPr/>
        </p:nvSpPr>
        <p:spPr>
          <a:xfrm>
            <a:off x="3432683" y="1743696"/>
            <a:ext cx="1995963" cy="276443"/>
          </a:xfrm>
          <a:prstGeom prst="roundRect">
            <a:avLst/>
          </a:prstGeom>
          <a:solidFill>
            <a:srgbClr val="CCCC00">
              <a:alpha val="50196"/>
            </a:srgbClr>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TextBox 119">
            <a:extLst>
              <a:ext uri="{FF2B5EF4-FFF2-40B4-BE49-F238E27FC236}">
                <a16:creationId xmlns:a16="http://schemas.microsoft.com/office/drawing/2014/main" id="{6BB157CB-C572-D047-A68E-52BF4FF12696}"/>
              </a:ext>
            </a:extLst>
          </p:cNvPr>
          <p:cNvSpPr txBox="1"/>
          <p:nvPr/>
        </p:nvSpPr>
        <p:spPr>
          <a:xfrm>
            <a:off x="3303227" y="1715394"/>
            <a:ext cx="2252580" cy="276999"/>
          </a:xfrm>
          <a:prstGeom prst="rect">
            <a:avLst/>
          </a:prstGeom>
          <a:noFill/>
        </p:spPr>
        <p:txBody>
          <a:bodyPr wrap="square" rtlCol="0">
            <a:spAutoFit/>
          </a:bodyPr>
          <a:lstStyle/>
          <a:p>
            <a:pPr algn="ctr"/>
            <a:r>
              <a:rPr lang="en-US" sz="1200" dirty="0"/>
              <a:t>Smaller/denser dwelling space</a:t>
            </a:r>
          </a:p>
        </p:txBody>
      </p:sp>
      <p:sp>
        <p:nvSpPr>
          <p:cNvPr id="121" name="TextBox 120">
            <a:extLst>
              <a:ext uri="{FF2B5EF4-FFF2-40B4-BE49-F238E27FC236}">
                <a16:creationId xmlns:a16="http://schemas.microsoft.com/office/drawing/2014/main" id="{4AC46EA8-3D2F-CE42-A80A-4A4C4371BCEE}"/>
              </a:ext>
            </a:extLst>
          </p:cNvPr>
          <p:cNvSpPr txBox="1"/>
          <p:nvPr/>
        </p:nvSpPr>
        <p:spPr>
          <a:xfrm>
            <a:off x="7361422" y="1656115"/>
            <a:ext cx="1692349" cy="461665"/>
          </a:xfrm>
          <a:prstGeom prst="rect">
            <a:avLst/>
          </a:prstGeom>
          <a:noFill/>
        </p:spPr>
        <p:txBody>
          <a:bodyPr wrap="square" rtlCol="0">
            <a:spAutoFit/>
          </a:bodyPr>
          <a:lstStyle/>
          <a:p>
            <a:pPr algn="ctr"/>
            <a:r>
              <a:rPr lang="en-US" sz="1200" dirty="0"/>
              <a:t>Functionality / flexibility in interior design</a:t>
            </a:r>
          </a:p>
        </p:txBody>
      </p:sp>
      <p:sp>
        <p:nvSpPr>
          <p:cNvPr id="122" name="TextBox 121">
            <a:extLst>
              <a:ext uri="{FF2B5EF4-FFF2-40B4-BE49-F238E27FC236}">
                <a16:creationId xmlns:a16="http://schemas.microsoft.com/office/drawing/2014/main" id="{E1573F96-7E4F-364F-9288-54BD71D0F42B}"/>
              </a:ext>
            </a:extLst>
          </p:cNvPr>
          <p:cNvSpPr txBox="1"/>
          <p:nvPr/>
        </p:nvSpPr>
        <p:spPr>
          <a:xfrm>
            <a:off x="8974446" y="1756234"/>
            <a:ext cx="465761" cy="276999"/>
          </a:xfrm>
          <a:prstGeom prst="rect">
            <a:avLst/>
          </a:prstGeom>
          <a:noFill/>
        </p:spPr>
        <p:txBody>
          <a:bodyPr wrap="square" rtlCol="0">
            <a:spAutoFit/>
          </a:bodyPr>
          <a:lstStyle/>
          <a:p>
            <a:pPr algn="ctr"/>
            <a:r>
              <a:rPr lang="en-US" sz="1200" dirty="0"/>
              <a:t>DIY</a:t>
            </a:r>
          </a:p>
        </p:txBody>
      </p:sp>
      <p:sp>
        <p:nvSpPr>
          <p:cNvPr id="123" name="Rounded Rectangle 122">
            <a:extLst>
              <a:ext uri="{FF2B5EF4-FFF2-40B4-BE49-F238E27FC236}">
                <a16:creationId xmlns:a16="http://schemas.microsoft.com/office/drawing/2014/main" id="{8B4BFED1-B6C6-7E49-9AAD-235B64E9C349}"/>
              </a:ext>
            </a:extLst>
          </p:cNvPr>
          <p:cNvSpPr/>
          <p:nvPr/>
        </p:nvSpPr>
        <p:spPr>
          <a:xfrm>
            <a:off x="7434956" y="2107021"/>
            <a:ext cx="1965061" cy="302930"/>
          </a:xfrm>
          <a:prstGeom prst="roundRect">
            <a:avLst/>
          </a:prstGeom>
          <a:solidFill>
            <a:srgbClr val="F1B584">
              <a:alpha val="50000"/>
            </a:srgbClr>
          </a:solidFill>
          <a:ln>
            <a:solidFill>
              <a:srgbClr val="F1B5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TextBox 123">
            <a:extLst>
              <a:ext uri="{FF2B5EF4-FFF2-40B4-BE49-F238E27FC236}">
                <a16:creationId xmlns:a16="http://schemas.microsoft.com/office/drawing/2014/main" id="{695E3ECA-0D68-F34A-9E7A-A25BF2C8531E}"/>
              </a:ext>
            </a:extLst>
          </p:cNvPr>
          <p:cNvSpPr txBox="1"/>
          <p:nvPr/>
        </p:nvSpPr>
        <p:spPr>
          <a:xfrm>
            <a:off x="3576317" y="1960313"/>
            <a:ext cx="1736767" cy="276999"/>
          </a:xfrm>
          <a:prstGeom prst="rect">
            <a:avLst/>
          </a:prstGeom>
          <a:noFill/>
        </p:spPr>
        <p:txBody>
          <a:bodyPr wrap="square" rtlCol="0">
            <a:spAutoFit/>
          </a:bodyPr>
          <a:lstStyle/>
          <a:p>
            <a:pPr algn="ctr"/>
            <a:r>
              <a:rPr lang="en-US" sz="1200" dirty="0"/>
              <a:t>Household size</a:t>
            </a:r>
          </a:p>
        </p:txBody>
      </p:sp>
      <p:sp>
        <p:nvSpPr>
          <p:cNvPr id="125" name="TextBox 124">
            <a:extLst>
              <a:ext uri="{FF2B5EF4-FFF2-40B4-BE49-F238E27FC236}">
                <a16:creationId xmlns:a16="http://schemas.microsoft.com/office/drawing/2014/main" id="{FC565C63-9404-2D40-8467-B96834B23A14}"/>
              </a:ext>
            </a:extLst>
          </p:cNvPr>
          <p:cNvSpPr txBox="1"/>
          <p:nvPr/>
        </p:nvSpPr>
        <p:spPr>
          <a:xfrm>
            <a:off x="7418431" y="2124901"/>
            <a:ext cx="1974444" cy="275021"/>
          </a:xfrm>
          <a:prstGeom prst="rect">
            <a:avLst/>
          </a:prstGeom>
          <a:noFill/>
        </p:spPr>
        <p:txBody>
          <a:bodyPr wrap="square" rtlCol="0">
            <a:spAutoFit/>
          </a:bodyPr>
          <a:lstStyle/>
          <a:p>
            <a:pPr algn="ctr"/>
            <a:r>
              <a:rPr lang="en-US" sz="1200" dirty="0"/>
              <a:t>Urbanity</a:t>
            </a:r>
          </a:p>
        </p:txBody>
      </p:sp>
      <p:sp>
        <p:nvSpPr>
          <p:cNvPr id="126" name="Rounded Rectangle 125">
            <a:extLst>
              <a:ext uri="{FF2B5EF4-FFF2-40B4-BE49-F238E27FC236}">
                <a16:creationId xmlns:a16="http://schemas.microsoft.com/office/drawing/2014/main" id="{6E8C1CBE-0A14-604C-BBA5-6CCC76ADEA84}"/>
              </a:ext>
            </a:extLst>
          </p:cNvPr>
          <p:cNvSpPr/>
          <p:nvPr/>
        </p:nvSpPr>
        <p:spPr>
          <a:xfrm>
            <a:off x="5449981" y="1722308"/>
            <a:ext cx="1945679" cy="298608"/>
          </a:xfrm>
          <a:prstGeom prst="roundRect">
            <a:avLst/>
          </a:prstGeom>
          <a:solidFill>
            <a:srgbClr val="CCCC00">
              <a:alpha val="50196"/>
            </a:srgbClr>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TextBox 126">
            <a:extLst>
              <a:ext uri="{FF2B5EF4-FFF2-40B4-BE49-F238E27FC236}">
                <a16:creationId xmlns:a16="http://schemas.microsoft.com/office/drawing/2014/main" id="{7DEFE457-FFE5-EE4D-B4B0-7A411A6A2B01}"/>
              </a:ext>
            </a:extLst>
          </p:cNvPr>
          <p:cNvSpPr txBox="1"/>
          <p:nvPr/>
        </p:nvSpPr>
        <p:spPr>
          <a:xfrm>
            <a:off x="5656336" y="1736111"/>
            <a:ext cx="1547416" cy="276999"/>
          </a:xfrm>
          <a:prstGeom prst="rect">
            <a:avLst/>
          </a:prstGeom>
          <a:noFill/>
        </p:spPr>
        <p:txBody>
          <a:bodyPr wrap="square" rtlCol="0">
            <a:spAutoFit/>
          </a:bodyPr>
          <a:lstStyle/>
          <a:p>
            <a:pPr algn="ctr"/>
            <a:r>
              <a:rPr lang="en-US" sz="1200" dirty="0"/>
              <a:t>Nudges and bans</a:t>
            </a:r>
          </a:p>
        </p:txBody>
      </p:sp>
      <p:sp>
        <p:nvSpPr>
          <p:cNvPr id="128" name="Rounded Rectangle 127">
            <a:extLst>
              <a:ext uri="{FF2B5EF4-FFF2-40B4-BE49-F238E27FC236}">
                <a16:creationId xmlns:a16="http://schemas.microsoft.com/office/drawing/2014/main" id="{FD362792-45E3-354E-B500-DF74621540AA}"/>
              </a:ext>
            </a:extLst>
          </p:cNvPr>
          <p:cNvSpPr/>
          <p:nvPr/>
        </p:nvSpPr>
        <p:spPr>
          <a:xfrm>
            <a:off x="8393593" y="2419950"/>
            <a:ext cx="1020679" cy="371969"/>
          </a:xfrm>
          <a:prstGeom prst="roundRect">
            <a:avLst/>
          </a:prstGeom>
          <a:solidFill>
            <a:srgbClr val="CCCC00">
              <a:alpha val="50196"/>
            </a:srgbClr>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TextBox 128">
            <a:extLst>
              <a:ext uri="{FF2B5EF4-FFF2-40B4-BE49-F238E27FC236}">
                <a16:creationId xmlns:a16="http://schemas.microsoft.com/office/drawing/2014/main" id="{78E900B8-7E99-5A44-AAC8-5A0D04ABF145}"/>
              </a:ext>
            </a:extLst>
          </p:cNvPr>
          <p:cNvSpPr txBox="1"/>
          <p:nvPr/>
        </p:nvSpPr>
        <p:spPr>
          <a:xfrm>
            <a:off x="8520271" y="2373753"/>
            <a:ext cx="767320" cy="461665"/>
          </a:xfrm>
          <a:prstGeom prst="rect">
            <a:avLst/>
          </a:prstGeom>
          <a:noFill/>
        </p:spPr>
        <p:txBody>
          <a:bodyPr wrap="square" rtlCol="0">
            <a:spAutoFit/>
          </a:bodyPr>
          <a:lstStyle/>
          <a:p>
            <a:pPr algn="ctr"/>
            <a:r>
              <a:rPr lang="en-US" sz="1200" dirty="0"/>
              <a:t>Circular economy</a:t>
            </a:r>
          </a:p>
        </p:txBody>
      </p:sp>
      <p:sp>
        <p:nvSpPr>
          <p:cNvPr id="130" name="Rounded Rectangle 129">
            <a:extLst>
              <a:ext uri="{FF2B5EF4-FFF2-40B4-BE49-F238E27FC236}">
                <a16:creationId xmlns:a16="http://schemas.microsoft.com/office/drawing/2014/main" id="{9E69E2A9-72E6-0141-B959-B7F17208FB90}"/>
              </a:ext>
            </a:extLst>
          </p:cNvPr>
          <p:cNvSpPr/>
          <p:nvPr/>
        </p:nvSpPr>
        <p:spPr>
          <a:xfrm>
            <a:off x="7431531" y="2404650"/>
            <a:ext cx="944109" cy="387268"/>
          </a:xfrm>
          <a:prstGeom prst="roundRect">
            <a:avLst/>
          </a:prstGeom>
          <a:solidFill>
            <a:srgbClr val="CCCC00">
              <a:alpha val="50196"/>
            </a:srgbClr>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TextBox 130">
            <a:extLst>
              <a:ext uri="{FF2B5EF4-FFF2-40B4-BE49-F238E27FC236}">
                <a16:creationId xmlns:a16="http://schemas.microsoft.com/office/drawing/2014/main" id="{546E48A8-AAE3-AA48-A8EC-6E4E18012D6E}"/>
              </a:ext>
            </a:extLst>
          </p:cNvPr>
          <p:cNvSpPr txBox="1"/>
          <p:nvPr/>
        </p:nvSpPr>
        <p:spPr>
          <a:xfrm>
            <a:off x="7455740" y="2365588"/>
            <a:ext cx="847561" cy="461665"/>
          </a:xfrm>
          <a:prstGeom prst="rect">
            <a:avLst/>
          </a:prstGeom>
          <a:noFill/>
        </p:spPr>
        <p:txBody>
          <a:bodyPr wrap="square" rtlCol="0">
            <a:spAutoFit/>
          </a:bodyPr>
          <a:lstStyle/>
          <a:p>
            <a:pPr algn="ctr"/>
            <a:r>
              <a:rPr lang="en-US" sz="1200" dirty="0"/>
              <a:t>Digitalise goods</a:t>
            </a:r>
          </a:p>
        </p:txBody>
      </p:sp>
      <p:sp>
        <p:nvSpPr>
          <p:cNvPr id="132" name="Rounded Rectangle 131">
            <a:extLst>
              <a:ext uri="{FF2B5EF4-FFF2-40B4-BE49-F238E27FC236}">
                <a16:creationId xmlns:a16="http://schemas.microsoft.com/office/drawing/2014/main" id="{809B8C42-CFF5-6A43-B5FE-705D6F0F17C9}"/>
              </a:ext>
            </a:extLst>
          </p:cNvPr>
          <p:cNvSpPr/>
          <p:nvPr/>
        </p:nvSpPr>
        <p:spPr>
          <a:xfrm>
            <a:off x="3448783" y="2584575"/>
            <a:ext cx="1965865" cy="341987"/>
          </a:xfrm>
          <a:prstGeom prst="roundRect">
            <a:avLst/>
          </a:prstGeom>
          <a:solidFill>
            <a:srgbClr val="CCCC00">
              <a:alpha val="50196"/>
            </a:srgbClr>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TextBox 132">
            <a:extLst>
              <a:ext uri="{FF2B5EF4-FFF2-40B4-BE49-F238E27FC236}">
                <a16:creationId xmlns:a16="http://schemas.microsoft.com/office/drawing/2014/main" id="{F6D2F32A-0BDE-4E46-B9A0-492AB2C6B7CD}"/>
              </a:ext>
            </a:extLst>
          </p:cNvPr>
          <p:cNvSpPr txBox="1"/>
          <p:nvPr/>
        </p:nvSpPr>
        <p:spPr>
          <a:xfrm>
            <a:off x="3613633" y="2520087"/>
            <a:ext cx="1542793" cy="461665"/>
          </a:xfrm>
          <a:prstGeom prst="rect">
            <a:avLst/>
          </a:prstGeom>
          <a:noFill/>
        </p:spPr>
        <p:txBody>
          <a:bodyPr wrap="square" rtlCol="0">
            <a:spAutoFit/>
          </a:bodyPr>
          <a:lstStyle/>
          <a:p>
            <a:pPr algn="ctr"/>
            <a:r>
              <a:rPr lang="en-US" sz="1200" dirty="0"/>
              <a:t>Living in close proximity to peers</a:t>
            </a:r>
          </a:p>
        </p:txBody>
      </p:sp>
      <p:sp>
        <p:nvSpPr>
          <p:cNvPr id="134" name="Rounded Rectangle 133">
            <a:extLst>
              <a:ext uri="{FF2B5EF4-FFF2-40B4-BE49-F238E27FC236}">
                <a16:creationId xmlns:a16="http://schemas.microsoft.com/office/drawing/2014/main" id="{DCD910DC-D6A4-E848-881E-F47F18735A1E}"/>
              </a:ext>
            </a:extLst>
          </p:cNvPr>
          <p:cNvSpPr/>
          <p:nvPr/>
        </p:nvSpPr>
        <p:spPr>
          <a:xfrm>
            <a:off x="7423409" y="4207679"/>
            <a:ext cx="1975291" cy="261940"/>
          </a:xfrm>
          <a:prstGeom prst="roundRect">
            <a:avLst/>
          </a:prstGeom>
          <a:solidFill>
            <a:srgbClr val="5B93D7">
              <a:alpha val="50196"/>
            </a:srgbClr>
          </a:solidFill>
          <a:ln>
            <a:solidFill>
              <a:srgbClr val="5B9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5" name="TextBox 134">
            <a:extLst>
              <a:ext uri="{FF2B5EF4-FFF2-40B4-BE49-F238E27FC236}">
                <a16:creationId xmlns:a16="http://schemas.microsoft.com/office/drawing/2014/main" id="{7E2DA56A-0449-0748-A42E-BB02C52B578E}"/>
              </a:ext>
            </a:extLst>
          </p:cNvPr>
          <p:cNvSpPr txBox="1"/>
          <p:nvPr/>
        </p:nvSpPr>
        <p:spPr>
          <a:xfrm>
            <a:off x="7588149" y="4196880"/>
            <a:ext cx="1574980" cy="276999"/>
          </a:xfrm>
          <a:prstGeom prst="rect">
            <a:avLst/>
          </a:prstGeom>
          <a:noFill/>
        </p:spPr>
        <p:txBody>
          <a:bodyPr wrap="square" rtlCol="0">
            <a:spAutoFit/>
          </a:bodyPr>
          <a:lstStyle/>
          <a:p>
            <a:pPr algn="ctr"/>
            <a:r>
              <a:rPr lang="en-US" sz="1200" dirty="0"/>
              <a:t>Settlement pattern</a:t>
            </a:r>
          </a:p>
        </p:txBody>
      </p:sp>
      <p:sp>
        <p:nvSpPr>
          <p:cNvPr id="136" name="Rounded Rectangle 135">
            <a:extLst>
              <a:ext uri="{FF2B5EF4-FFF2-40B4-BE49-F238E27FC236}">
                <a16:creationId xmlns:a16="http://schemas.microsoft.com/office/drawing/2014/main" id="{1CA7FB3C-02E2-DD4F-8E4B-A47D26D8F923}"/>
              </a:ext>
            </a:extLst>
          </p:cNvPr>
          <p:cNvSpPr/>
          <p:nvPr/>
        </p:nvSpPr>
        <p:spPr>
          <a:xfrm>
            <a:off x="3444926" y="3755978"/>
            <a:ext cx="1972571" cy="260329"/>
          </a:xfrm>
          <a:prstGeom prst="roundRect">
            <a:avLst/>
          </a:prstGeom>
          <a:solidFill>
            <a:srgbClr val="5B93D7">
              <a:alpha val="50196"/>
            </a:srgbClr>
          </a:solidFill>
          <a:ln>
            <a:solidFill>
              <a:srgbClr val="5B9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7" name="TextBox 136">
            <a:extLst>
              <a:ext uri="{FF2B5EF4-FFF2-40B4-BE49-F238E27FC236}">
                <a16:creationId xmlns:a16="http://schemas.microsoft.com/office/drawing/2014/main" id="{F6BEDC07-A3F5-654C-802C-9D336CB1D582}"/>
              </a:ext>
            </a:extLst>
          </p:cNvPr>
          <p:cNvSpPr txBox="1"/>
          <p:nvPr/>
        </p:nvSpPr>
        <p:spPr>
          <a:xfrm>
            <a:off x="3365114" y="3750712"/>
            <a:ext cx="2246157" cy="276999"/>
          </a:xfrm>
          <a:prstGeom prst="rect">
            <a:avLst/>
          </a:prstGeom>
          <a:noFill/>
        </p:spPr>
        <p:txBody>
          <a:bodyPr wrap="square" rtlCol="0">
            <a:spAutoFit/>
          </a:bodyPr>
          <a:lstStyle/>
          <a:p>
            <a:pPr algn="ctr"/>
            <a:r>
              <a:rPr lang="en-US" sz="1200" dirty="0"/>
              <a:t>Technology adoption attitude</a:t>
            </a:r>
          </a:p>
        </p:txBody>
      </p:sp>
      <p:sp>
        <p:nvSpPr>
          <p:cNvPr id="138" name="Rounded Rectangle 137">
            <a:extLst>
              <a:ext uri="{FF2B5EF4-FFF2-40B4-BE49-F238E27FC236}">
                <a16:creationId xmlns:a16="http://schemas.microsoft.com/office/drawing/2014/main" id="{980DEA1E-25FD-0443-BDC2-C76793621BCC}"/>
              </a:ext>
            </a:extLst>
          </p:cNvPr>
          <p:cNvSpPr/>
          <p:nvPr/>
        </p:nvSpPr>
        <p:spPr>
          <a:xfrm>
            <a:off x="3455715" y="3363022"/>
            <a:ext cx="973444" cy="392446"/>
          </a:xfrm>
          <a:prstGeom prst="roundRect">
            <a:avLst/>
          </a:prstGeom>
          <a:solidFill>
            <a:srgbClr val="5B93D7">
              <a:alpha val="50196"/>
            </a:srgbClr>
          </a:solidFill>
          <a:ln>
            <a:solidFill>
              <a:srgbClr val="5B9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9" name="TextBox 138">
            <a:extLst>
              <a:ext uri="{FF2B5EF4-FFF2-40B4-BE49-F238E27FC236}">
                <a16:creationId xmlns:a16="http://schemas.microsoft.com/office/drawing/2014/main" id="{50ED66B8-97E6-6949-9C99-C9EB51B06674}"/>
              </a:ext>
            </a:extLst>
          </p:cNvPr>
          <p:cNvSpPr txBox="1"/>
          <p:nvPr/>
        </p:nvSpPr>
        <p:spPr>
          <a:xfrm>
            <a:off x="3346040" y="3342086"/>
            <a:ext cx="1213251" cy="461665"/>
          </a:xfrm>
          <a:prstGeom prst="rect">
            <a:avLst/>
          </a:prstGeom>
          <a:noFill/>
        </p:spPr>
        <p:txBody>
          <a:bodyPr wrap="square" rtlCol="0">
            <a:spAutoFit/>
          </a:bodyPr>
          <a:lstStyle/>
          <a:p>
            <a:pPr algn="ctr"/>
            <a:r>
              <a:rPr lang="en-US" sz="1200" dirty="0"/>
              <a:t>Vehicle usage intensity</a:t>
            </a:r>
          </a:p>
        </p:txBody>
      </p:sp>
      <p:sp>
        <p:nvSpPr>
          <p:cNvPr id="140" name="Rounded Rectangle 139">
            <a:extLst>
              <a:ext uri="{FF2B5EF4-FFF2-40B4-BE49-F238E27FC236}">
                <a16:creationId xmlns:a16="http://schemas.microsoft.com/office/drawing/2014/main" id="{94037A29-F925-9D4C-A3DF-444E94AEAFA5}"/>
              </a:ext>
            </a:extLst>
          </p:cNvPr>
          <p:cNvSpPr/>
          <p:nvPr/>
        </p:nvSpPr>
        <p:spPr>
          <a:xfrm>
            <a:off x="7412714" y="3418854"/>
            <a:ext cx="2009543" cy="262364"/>
          </a:xfrm>
          <a:prstGeom prst="roundRect">
            <a:avLst/>
          </a:prstGeom>
          <a:solidFill>
            <a:srgbClr val="5B93D7">
              <a:alpha val="50196"/>
            </a:srgbClr>
          </a:solidFill>
          <a:ln>
            <a:solidFill>
              <a:srgbClr val="5B9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sp>
        <p:nvSpPr>
          <p:cNvPr id="141" name="Rectangle 140">
            <a:extLst>
              <a:ext uri="{FF2B5EF4-FFF2-40B4-BE49-F238E27FC236}">
                <a16:creationId xmlns:a16="http://schemas.microsoft.com/office/drawing/2014/main" id="{9910AE99-6CB2-2144-B636-70020447BAE9}"/>
              </a:ext>
            </a:extLst>
          </p:cNvPr>
          <p:cNvSpPr/>
          <p:nvPr/>
        </p:nvSpPr>
        <p:spPr>
          <a:xfrm>
            <a:off x="7409904" y="3407318"/>
            <a:ext cx="1992239" cy="276999"/>
          </a:xfrm>
          <a:prstGeom prst="rect">
            <a:avLst/>
          </a:prstGeom>
        </p:spPr>
        <p:txBody>
          <a:bodyPr wrap="square">
            <a:spAutoFit/>
          </a:bodyPr>
          <a:lstStyle/>
          <a:p>
            <a:pPr algn="ctr"/>
            <a:r>
              <a:rPr lang="en-GB" sz="1200" dirty="0"/>
              <a:t>Refuelling station availability</a:t>
            </a:r>
          </a:p>
        </p:txBody>
      </p:sp>
      <p:sp>
        <p:nvSpPr>
          <p:cNvPr id="142" name="Rounded Rectangle 141">
            <a:extLst>
              <a:ext uri="{FF2B5EF4-FFF2-40B4-BE49-F238E27FC236}">
                <a16:creationId xmlns:a16="http://schemas.microsoft.com/office/drawing/2014/main" id="{BB8AAE75-62B2-0548-93BC-787F295505C1}"/>
              </a:ext>
            </a:extLst>
          </p:cNvPr>
          <p:cNvSpPr/>
          <p:nvPr/>
        </p:nvSpPr>
        <p:spPr>
          <a:xfrm>
            <a:off x="4442431" y="3380738"/>
            <a:ext cx="974994" cy="377335"/>
          </a:xfrm>
          <a:prstGeom prst="roundRect">
            <a:avLst/>
          </a:prstGeom>
          <a:solidFill>
            <a:srgbClr val="5B93D7">
              <a:alpha val="50196"/>
            </a:srgbClr>
          </a:solidFill>
          <a:ln>
            <a:solidFill>
              <a:srgbClr val="5B9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sp>
        <p:nvSpPr>
          <p:cNvPr id="143" name="Rectangle 142">
            <a:extLst>
              <a:ext uri="{FF2B5EF4-FFF2-40B4-BE49-F238E27FC236}">
                <a16:creationId xmlns:a16="http://schemas.microsoft.com/office/drawing/2014/main" id="{D242DA9F-3D41-684C-A820-00516DEA08FC}"/>
              </a:ext>
            </a:extLst>
          </p:cNvPr>
          <p:cNvSpPr/>
          <p:nvPr/>
        </p:nvSpPr>
        <p:spPr>
          <a:xfrm>
            <a:off x="4455881" y="3320086"/>
            <a:ext cx="951825" cy="461665"/>
          </a:xfrm>
          <a:prstGeom prst="rect">
            <a:avLst/>
          </a:prstGeom>
        </p:spPr>
        <p:txBody>
          <a:bodyPr wrap="square">
            <a:spAutoFit/>
          </a:bodyPr>
          <a:lstStyle/>
          <a:p>
            <a:pPr algn="ctr"/>
            <a:r>
              <a:rPr lang="en-GB" sz="1200" dirty="0"/>
              <a:t>Range anxiety</a:t>
            </a:r>
          </a:p>
        </p:txBody>
      </p:sp>
      <p:sp>
        <p:nvSpPr>
          <p:cNvPr id="144" name="Rounded Rectangle 143">
            <a:extLst>
              <a:ext uri="{FF2B5EF4-FFF2-40B4-BE49-F238E27FC236}">
                <a16:creationId xmlns:a16="http://schemas.microsoft.com/office/drawing/2014/main" id="{93EA95E8-E38E-2E4A-89A2-0F5DD97803A9}"/>
              </a:ext>
            </a:extLst>
          </p:cNvPr>
          <p:cNvSpPr/>
          <p:nvPr/>
        </p:nvSpPr>
        <p:spPr>
          <a:xfrm>
            <a:off x="5461828" y="4035886"/>
            <a:ext cx="1951139" cy="257809"/>
          </a:xfrm>
          <a:prstGeom prst="roundRect">
            <a:avLst/>
          </a:prstGeom>
          <a:solidFill>
            <a:srgbClr val="5B93D7">
              <a:alpha val="50196"/>
            </a:srgbClr>
          </a:solidFill>
          <a:ln>
            <a:solidFill>
              <a:srgbClr val="5B9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sp>
        <p:nvSpPr>
          <p:cNvPr id="145" name="Rectangle 144">
            <a:extLst>
              <a:ext uri="{FF2B5EF4-FFF2-40B4-BE49-F238E27FC236}">
                <a16:creationId xmlns:a16="http://schemas.microsoft.com/office/drawing/2014/main" id="{4DE93306-A7D0-A347-B03E-A75DB5A3357F}"/>
              </a:ext>
            </a:extLst>
          </p:cNvPr>
          <p:cNvSpPr/>
          <p:nvPr/>
        </p:nvSpPr>
        <p:spPr>
          <a:xfrm>
            <a:off x="5488561" y="4019768"/>
            <a:ext cx="1904774" cy="276999"/>
          </a:xfrm>
          <a:prstGeom prst="rect">
            <a:avLst/>
          </a:prstGeom>
        </p:spPr>
        <p:txBody>
          <a:bodyPr wrap="square">
            <a:spAutoFit/>
          </a:bodyPr>
          <a:lstStyle/>
          <a:p>
            <a:pPr algn="ctr"/>
            <a:r>
              <a:rPr lang="en-GB" sz="1200" dirty="0"/>
              <a:t>Risk premium</a:t>
            </a:r>
          </a:p>
        </p:txBody>
      </p:sp>
      <p:sp>
        <p:nvSpPr>
          <p:cNvPr id="146" name="Rounded Rectangle 145">
            <a:extLst>
              <a:ext uri="{FF2B5EF4-FFF2-40B4-BE49-F238E27FC236}">
                <a16:creationId xmlns:a16="http://schemas.microsoft.com/office/drawing/2014/main" id="{6154C40B-A648-734A-963C-F4F2ECA6BCA9}"/>
              </a:ext>
            </a:extLst>
          </p:cNvPr>
          <p:cNvSpPr/>
          <p:nvPr/>
        </p:nvSpPr>
        <p:spPr>
          <a:xfrm>
            <a:off x="7419374" y="3675645"/>
            <a:ext cx="2003326" cy="246062"/>
          </a:xfrm>
          <a:prstGeom prst="roundRect">
            <a:avLst/>
          </a:prstGeom>
          <a:solidFill>
            <a:srgbClr val="5B93D7">
              <a:alpha val="50196"/>
            </a:srgbClr>
          </a:solidFill>
          <a:ln>
            <a:solidFill>
              <a:srgbClr val="5B9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sp>
        <p:nvSpPr>
          <p:cNvPr id="147" name="Rectangle 146">
            <a:extLst>
              <a:ext uri="{FF2B5EF4-FFF2-40B4-BE49-F238E27FC236}">
                <a16:creationId xmlns:a16="http://schemas.microsoft.com/office/drawing/2014/main" id="{6C4B6273-AED4-604A-B607-BDD9E567820A}"/>
              </a:ext>
            </a:extLst>
          </p:cNvPr>
          <p:cNvSpPr/>
          <p:nvPr/>
        </p:nvSpPr>
        <p:spPr>
          <a:xfrm>
            <a:off x="7592188" y="3643251"/>
            <a:ext cx="1584951" cy="276999"/>
          </a:xfrm>
          <a:prstGeom prst="rect">
            <a:avLst/>
          </a:prstGeom>
        </p:spPr>
        <p:txBody>
          <a:bodyPr wrap="square">
            <a:spAutoFit/>
          </a:bodyPr>
          <a:lstStyle/>
          <a:p>
            <a:pPr algn="ctr"/>
            <a:r>
              <a:rPr lang="en-GB" sz="1200" dirty="0"/>
              <a:t>Model availability</a:t>
            </a:r>
          </a:p>
        </p:txBody>
      </p:sp>
      <p:sp>
        <p:nvSpPr>
          <p:cNvPr id="148" name="Rectangle 147">
            <a:extLst>
              <a:ext uri="{FF2B5EF4-FFF2-40B4-BE49-F238E27FC236}">
                <a16:creationId xmlns:a16="http://schemas.microsoft.com/office/drawing/2014/main" id="{11B14F90-EDBF-1643-8D0D-353A69E0ECA1}"/>
              </a:ext>
            </a:extLst>
          </p:cNvPr>
          <p:cNvSpPr/>
          <p:nvPr/>
        </p:nvSpPr>
        <p:spPr>
          <a:xfrm>
            <a:off x="7493204" y="3918265"/>
            <a:ext cx="1846713" cy="276999"/>
          </a:xfrm>
          <a:prstGeom prst="rect">
            <a:avLst/>
          </a:prstGeom>
        </p:spPr>
        <p:txBody>
          <a:bodyPr wrap="square">
            <a:spAutoFit/>
          </a:bodyPr>
          <a:lstStyle/>
          <a:p>
            <a:pPr algn="ctr"/>
            <a:r>
              <a:rPr lang="en-GB" sz="1200" dirty="0"/>
              <a:t>Availability of EV charger</a:t>
            </a:r>
          </a:p>
        </p:txBody>
      </p:sp>
      <p:sp>
        <p:nvSpPr>
          <p:cNvPr id="149" name="Rounded Rectangle 148">
            <a:extLst>
              <a:ext uri="{FF2B5EF4-FFF2-40B4-BE49-F238E27FC236}">
                <a16:creationId xmlns:a16="http://schemas.microsoft.com/office/drawing/2014/main" id="{269797A0-A578-C34B-A7AD-1A42CAE6B714}"/>
              </a:ext>
            </a:extLst>
          </p:cNvPr>
          <p:cNvSpPr/>
          <p:nvPr/>
        </p:nvSpPr>
        <p:spPr>
          <a:xfrm>
            <a:off x="3448252" y="2932110"/>
            <a:ext cx="1004684" cy="341987"/>
          </a:xfrm>
          <a:prstGeom prst="roundRect">
            <a:avLst/>
          </a:prstGeom>
          <a:solidFill>
            <a:srgbClr val="CCCC00">
              <a:alpha val="50196"/>
            </a:srgbClr>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0" name="TextBox 149">
            <a:extLst>
              <a:ext uri="{FF2B5EF4-FFF2-40B4-BE49-F238E27FC236}">
                <a16:creationId xmlns:a16="http://schemas.microsoft.com/office/drawing/2014/main" id="{1BE2BE0F-389E-8546-BC82-33EAD533DE3F}"/>
              </a:ext>
            </a:extLst>
          </p:cNvPr>
          <p:cNvSpPr txBox="1"/>
          <p:nvPr/>
        </p:nvSpPr>
        <p:spPr>
          <a:xfrm>
            <a:off x="3485590" y="2856447"/>
            <a:ext cx="928875" cy="461665"/>
          </a:xfrm>
          <a:prstGeom prst="rect">
            <a:avLst/>
          </a:prstGeom>
          <a:noFill/>
        </p:spPr>
        <p:txBody>
          <a:bodyPr wrap="square" rtlCol="0">
            <a:spAutoFit/>
          </a:bodyPr>
          <a:lstStyle/>
          <a:p>
            <a:pPr algn="ctr"/>
            <a:r>
              <a:rPr lang="en-US" sz="1200" dirty="0"/>
              <a:t>Improved awareness</a:t>
            </a:r>
          </a:p>
        </p:txBody>
      </p:sp>
      <p:sp>
        <p:nvSpPr>
          <p:cNvPr id="151" name="Rounded Rectangle 150">
            <a:extLst>
              <a:ext uri="{FF2B5EF4-FFF2-40B4-BE49-F238E27FC236}">
                <a16:creationId xmlns:a16="http://schemas.microsoft.com/office/drawing/2014/main" id="{B7141443-BDCD-EF43-9088-E8BC35DF5148}"/>
              </a:ext>
            </a:extLst>
          </p:cNvPr>
          <p:cNvSpPr/>
          <p:nvPr/>
        </p:nvSpPr>
        <p:spPr>
          <a:xfrm>
            <a:off x="4433574" y="2930031"/>
            <a:ext cx="1004684" cy="341987"/>
          </a:xfrm>
          <a:prstGeom prst="roundRect">
            <a:avLst/>
          </a:prstGeom>
          <a:solidFill>
            <a:srgbClr val="CCCC00">
              <a:alpha val="50196"/>
            </a:srgbClr>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2" name="TextBox 151">
            <a:extLst>
              <a:ext uri="{FF2B5EF4-FFF2-40B4-BE49-F238E27FC236}">
                <a16:creationId xmlns:a16="http://schemas.microsoft.com/office/drawing/2014/main" id="{01B51101-40CF-184E-93F2-A80C98376C10}"/>
              </a:ext>
            </a:extLst>
          </p:cNvPr>
          <p:cNvSpPr txBox="1"/>
          <p:nvPr/>
        </p:nvSpPr>
        <p:spPr>
          <a:xfrm>
            <a:off x="4463348" y="2870191"/>
            <a:ext cx="928875" cy="461665"/>
          </a:xfrm>
          <a:prstGeom prst="rect">
            <a:avLst/>
          </a:prstGeom>
          <a:noFill/>
        </p:spPr>
        <p:txBody>
          <a:bodyPr wrap="square" rtlCol="0">
            <a:spAutoFit/>
          </a:bodyPr>
          <a:lstStyle/>
          <a:p>
            <a:pPr algn="ctr"/>
            <a:r>
              <a:rPr lang="en-US" sz="1200" dirty="0"/>
              <a:t>Health/</a:t>
            </a:r>
          </a:p>
          <a:p>
            <a:pPr algn="ctr"/>
            <a:r>
              <a:rPr lang="en-US" sz="1200" dirty="0"/>
              <a:t>co-benefits</a:t>
            </a:r>
          </a:p>
        </p:txBody>
      </p:sp>
      <p:sp>
        <p:nvSpPr>
          <p:cNvPr id="153" name="Rounded Rectangle 152">
            <a:extLst>
              <a:ext uri="{FF2B5EF4-FFF2-40B4-BE49-F238E27FC236}">
                <a16:creationId xmlns:a16="http://schemas.microsoft.com/office/drawing/2014/main" id="{4F22675C-CB0B-D948-AC89-FF9A79024853}"/>
              </a:ext>
            </a:extLst>
          </p:cNvPr>
          <p:cNvSpPr/>
          <p:nvPr/>
        </p:nvSpPr>
        <p:spPr>
          <a:xfrm>
            <a:off x="3446704" y="5311700"/>
            <a:ext cx="978377" cy="434577"/>
          </a:xfrm>
          <a:prstGeom prst="roundRect">
            <a:avLst/>
          </a:prstGeom>
          <a:solidFill>
            <a:srgbClr val="F1B584">
              <a:alpha val="50196"/>
            </a:srgbClr>
          </a:solidFill>
          <a:ln>
            <a:solidFill>
              <a:srgbClr val="F1B5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sp>
        <p:nvSpPr>
          <p:cNvPr id="154" name="Rectangle 153">
            <a:extLst>
              <a:ext uri="{FF2B5EF4-FFF2-40B4-BE49-F238E27FC236}">
                <a16:creationId xmlns:a16="http://schemas.microsoft.com/office/drawing/2014/main" id="{E7BFC8B0-583A-6E46-B925-D34BBFC31A3D}"/>
              </a:ext>
            </a:extLst>
          </p:cNvPr>
          <p:cNvSpPr/>
          <p:nvPr/>
        </p:nvSpPr>
        <p:spPr>
          <a:xfrm>
            <a:off x="3400815" y="5294259"/>
            <a:ext cx="1103699" cy="461665"/>
          </a:xfrm>
          <a:prstGeom prst="rect">
            <a:avLst/>
          </a:prstGeom>
        </p:spPr>
        <p:txBody>
          <a:bodyPr wrap="square">
            <a:spAutoFit/>
          </a:bodyPr>
          <a:lstStyle/>
          <a:p>
            <a:pPr algn="ctr"/>
            <a:r>
              <a:rPr lang="en-GB" sz="1200" dirty="0"/>
              <a:t>Per capita expenditure</a:t>
            </a:r>
          </a:p>
        </p:txBody>
      </p:sp>
      <p:sp>
        <p:nvSpPr>
          <p:cNvPr id="155" name="Rounded Rectangle 154">
            <a:extLst>
              <a:ext uri="{FF2B5EF4-FFF2-40B4-BE49-F238E27FC236}">
                <a16:creationId xmlns:a16="http://schemas.microsoft.com/office/drawing/2014/main" id="{A2EDABF5-DF1D-7C43-B4A2-24E0845CFED1}"/>
              </a:ext>
            </a:extLst>
          </p:cNvPr>
          <p:cNvSpPr/>
          <p:nvPr/>
        </p:nvSpPr>
        <p:spPr>
          <a:xfrm>
            <a:off x="4440897" y="5307804"/>
            <a:ext cx="968777" cy="434577"/>
          </a:xfrm>
          <a:prstGeom prst="roundRect">
            <a:avLst/>
          </a:prstGeom>
          <a:solidFill>
            <a:srgbClr val="00B050">
              <a:alpha val="5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sp>
        <p:nvSpPr>
          <p:cNvPr id="156" name="Rectangle 155">
            <a:extLst>
              <a:ext uri="{FF2B5EF4-FFF2-40B4-BE49-F238E27FC236}">
                <a16:creationId xmlns:a16="http://schemas.microsoft.com/office/drawing/2014/main" id="{B341A21D-EF2D-5248-9EB1-E4870DD637E6}"/>
              </a:ext>
            </a:extLst>
          </p:cNvPr>
          <p:cNvSpPr/>
          <p:nvPr/>
        </p:nvSpPr>
        <p:spPr>
          <a:xfrm>
            <a:off x="4404117" y="5304468"/>
            <a:ext cx="1103699" cy="460800"/>
          </a:xfrm>
          <a:prstGeom prst="rect">
            <a:avLst/>
          </a:prstGeom>
        </p:spPr>
        <p:txBody>
          <a:bodyPr wrap="square">
            <a:spAutoFit/>
          </a:bodyPr>
          <a:lstStyle/>
          <a:p>
            <a:pPr algn="ctr"/>
            <a:r>
              <a:rPr lang="en-GB" sz="1200" dirty="0"/>
              <a:t>Life stage transitions</a:t>
            </a:r>
          </a:p>
        </p:txBody>
      </p:sp>
      <p:sp>
        <p:nvSpPr>
          <p:cNvPr id="157" name="TextBox 156">
            <a:extLst>
              <a:ext uri="{FF2B5EF4-FFF2-40B4-BE49-F238E27FC236}">
                <a16:creationId xmlns:a16="http://schemas.microsoft.com/office/drawing/2014/main" id="{83A26443-92F6-1E4C-8E3A-31AEBE1A7C60}"/>
              </a:ext>
            </a:extLst>
          </p:cNvPr>
          <p:cNvSpPr txBox="1"/>
          <p:nvPr/>
        </p:nvSpPr>
        <p:spPr>
          <a:xfrm>
            <a:off x="3375188" y="4031289"/>
            <a:ext cx="2138939" cy="276999"/>
          </a:xfrm>
          <a:prstGeom prst="rect">
            <a:avLst/>
          </a:prstGeom>
          <a:noFill/>
        </p:spPr>
        <p:txBody>
          <a:bodyPr wrap="square" rtlCol="0">
            <a:spAutoFit/>
          </a:bodyPr>
          <a:lstStyle/>
          <a:p>
            <a:pPr algn="ctr"/>
            <a:r>
              <a:rPr lang="en-US" sz="1200" dirty="0"/>
              <a:t>Public segmentation model</a:t>
            </a:r>
          </a:p>
        </p:txBody>
      </p:sp>
      <p:sp>
        <p:nvSpPr>
          <p:cNvPr id="158" name="Rounded Rectangle 157">
            <a:extLst>
              <a:ext uri="{FF2B5EF4-FFF2-40B4-BE49-F238E27FC236}">
                <a16:creationId xmlns:a16="http://schemas.microsoft.com/office/drawing/2014/main" id="{203F422A-5ED3-034A-9128-54C77C72AC12}"/>
              </a:ext>
            </a:extLst>
          </p:cNvPr>
          <p:cNvSpPr/>
          <p:nvPr/>
        </p:nvSpPr>
        <p:spPr>
          <a:xfrm>
            <a:off x="5450600" y="3402223"/>
            <a:ext cx="1967353" cy="320840"/>
          </a:xfrm>
          <a:prstGeom prst="roundRect">
            <a:avLst/>
          </a:prstGeom>
          <a:solidFill>
            <a:srgbClr val="CC66FF">
              <a:alpha val="30196"/>
            </a:srgbClr>
          </a:solidFill>
          <a:ln>
            <a:solidFill>
              <a:srgbClr val="CC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sp>
        <p:nvSpPr>
          <p:cNvPr id="159" name="TextBox 158">
            <a:extLst>
              <a:ext uri="{FF2B5EF4-FFF2-40B4-BE49-F238E27FC236}">
                <a16:creationId xmlns:a16="http://schemas.microsoft.com/office/drawing/2014/main" id="{EC15E217-E9D8-F248-A4E5-52E398E9B862}"/>
              </a:ext>
            </a:extLst>
          </p:cNvPr>
          <p:cNvSpPr txBox="1"/>
          <p:nvPr/>
        </p:nvSpPr>
        <p:spPr>
          <a:xfrm>
            <a:off x="5750750" y="3399171"/>
            <a:ext cx="1451975" cy="276999"/>
          </a:xfrm>
          <a:prstGeom prst="rect">
            <a:avLst/>
          </a:prstGeom>
          <a:noFill/>
        </p:spPr>
        <p:txBody>
          <a:bodyPr wrap="square" rtlCol="0">
            <a:spAutoFit/>
          </a:bodyPr>
          <a:lstStyle/>
          <a:p>
            <a:pPr algn="ctr"/>
            <a:r>
              <a:rPr lang="en-US" sz="1200" dirty="0"/>
              <a:t>5 levers of change</a:t>
            </a:r>
          </a:p>
        </p:txBody>
      </p:sp>
      <p:sp>
        <p:nvSpPr>
          <p:cNvPr id="160" name="Rounded Rectangle 159">
            <a:extLst>
              <a:ext uri="{FF2B5EF4-FFF2-40B4-BE49-F238E27FC236}">
                <a16:creationId xmlns:a16="http://schemas.microsoft.com/office/drawing/2014/main" id="{EB94D821-D32D-5E4A-8138-887575E5435D}"/>
              </a:ext>
            </a:extLst>
          </p:cNvPr>
          <p:cNvSpPr/>
          <p:nvPr/>
        </p:nvSpPr>
        <p:spPr>
          <a:xfrm>
            <a:off x="5462461" y="3717903"/>
            <a:ext cx="1971596" cy="292481"/>
          </a:xfrm>
          <a:prstGeom prst="roundRect">
            <a:avLst/>
          </a:prstGeom>
          <a:solidFill>
            <a:srgbClr val="CC66FF">
              <a:alpha val="30196"/>
            </a:srgbClr>
          </a:solidFill>
          <a:ln>
            <a:solidFill>
              <a:srgbClr val="CC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sp>
        <p:nvSpPr>
          <p:cNvPr id="161" name="TextBox 160">
            <a:extLst>
              <a:ext uri="{FF2B5EF4-FFF2-40B4-BE49-F238E27FC236}">
                <a16:creationId xmlns:a16="http://schemas.microsoft.com/office/drawing/2014/main" id="{37E69B26-099A-1C44-A24E-9477B511A676}"/>
              </a:ext>
            </a:extLst>
          </p:cNvPr>
          <p:cNvSpPr txBox="1"/>
          <p:nvPr/>
        </p:nvSpPr>
        <p:spPr>
          <a:xfrm>
            <a:off x="5629844" y="3715158"/>
            <a:ext cx="1791361" cy="276999"/>
          </a:xfrm>
          <a:prstGeom prst="rect">
            <a:avLst/>
          </a:prstGeom>
          <a:noFill/>
        </p:spPr>
        <p:txBody>
          <a:bodyPr wrap="square" rtlCol="0">
            <a:spAutoFit/>
          </a:bodyPr>
          <a:lstStyle/>
          <a:p>
            <a:pPr algn="ctr"/>
            <a:r>
              <a:rPr lang="en-US" sz="1200" dirty="0"/>
              <a:t>Default-setting &amp; labels</a:t>
            </a:r>
          </a:p>
        </p:txBody>
      </p:sp>
      <p:cxnSp>
        <p:nvCxnSpPr>
          <p:cNvPr id="162" name="Straight Connector 161">
            <a:extLst>
              <a:ext uri="{FF2B5EF4-FFF2-40B4-BE49-F238E27FC236}">
                <a16:creationId xmlns:a16="http://schemas.microsoft.com/office/drawing/2014/main" id="{7E0E33A3-894E-5647-81A9-1738A4E6D3DA}"/>
              </a:ext>
            </a:extLst>
          </p:cNvPr>
          <p:cNvCxnSpPr>
            <a:cxnSpLocks/>
          </p:cNvCxnSpPr>
          <p:nvPr/>
        </p:nvCxnSpPr>
        <p:spPr>
          <a:xfrm>
            <a:off x="3443822" y="1324878"/>
            <a:ext cx="5971347"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89D24695-7E8C-5E42-93D5-F352082CFB2A}"/>
              </a:ext>
            </a:extLst>
          </p:cNvPr>
          <p:cNvCxnSpPr>
            <a:cxnSpLocks/>
          </p:cNvCxnSpPr>
          <p:nvPr/>
        </p:nvCxnSpPr>
        <p:spPr>
          <a:xfrm flipH="1">
            <a:off x="5417461" y="1314854"/>
            <a:ext cx="27850" cy="498999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813543E8-F309-1E47-9D2D-27FF255DEBED}"/>
              </a:ext>
            </a:extLst>
          </p:cNvPr>
          <p:cNvCxnSpPr>
            <a:cxnSpLocks/>
          </p:cNvCxnSpPr>
          <p:nvPr/>
        </p:nvCxnSpPr>
        <p:spPr>
          <a:xfrm>
            <a:off x="7417952" y="1324878"/>
            <a:ext cx="10717" cy="49799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737754F-86AF-B547-B567-837E62634BA7}"/>
              </a:ext>
            </a:extLst>
          </p:cNvPr>
          <p:cNvCxnSpPr>
            <a:cxnSpLocks/>
          </p:cNvCxnSpPr>
          <p:nvPr/>
        </p:nvCxnSpPr>
        <p:spPr>
          <a:xfrm>
            <a:off x="3443824" y="1324878"/>
            <a:ext cx="1102" cy="49799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1226960-24B5-AB4E-9BA2-B74B82B05B86}"/>
              </a:ext>
            </a:extLst>
          </p:cNvPr>
          <p:cNvCxnSpPr>
            <a:cxnSpLocks/>
          </p:cNvCxnSpPr>
          <p:nvPr/>
        </p:nvCxnSpPr>
        <p:spPr>
          <a:xfrm flipH="1">
            <a:off x="9414580" y="1324878"/>
            <a:ext cx="588" cy="49799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Rounded Rectangle 166">
            <a:extLst>
              <a:ext uri="{FF2B5EF4-FFF2-40B4-BE49-F238E27FC236}">
                <a16:creationId xmlns:a16="http://schemas.microsoft.com/office/drawing/2014/main" id="{EF014FA6-4414-9D44-AADC-EE8CAB2D0ACA}"/>
              </a:ext>
            </a:extLst>
          </p:cNvPr>
          <p:cNvSpPr/>
          <p:nvPr/>
        </p:nvSpPr>
        <p:spPr>
          <a:xfrm>
            <a:off x="5470349" y="1359349"/>
            <a:ext cx="3919783" cy="339646"/>
          </a:xfrm>
          <a:prstGeom prst="roundRect">
            <a:avLst/>
          </a:prstGeom>
          <a:solidFill>
            <a:srgbClr val="CCCC00">
              <a:alpha val="50196"/>
            </a:srgbClr>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8" name="TextBox 167">
            <a:extLst>
              <a:ext uri="{FF2B5EF4-FFF2-40B4-BE49-F238E27FC236}">
                <a16:creationId xmlns:a16="http://schemas.microsoft.com/office/drawing/2014/main" id="{86CE99BD-CE54-8243-8FD3-5392E2B6D75C}"/>
              </a:ext>
            </a:extLst>
          </p:cNvPr>
          <p:cNvSpPr txBox="1"/>
          <p:nvPr/>
        </p:nvSpPr>
        <p:spPr>
          <a:xfrm>
            <a:off x="5873472" y="1373943"/>
            <a:ext cx="3529641" cy="276999"/>
          </a:xfrm>
          <a:prstGeom prst="rect">
            <a:avLst/>
          </a:prstGeom>
          <a:noFill/>
        </p:spPr>
        <p:txBody>
          <a:bodyPr wrap="square" rtlCol="0">
            <a:spAutoFit/>
          </a:bodyPr>
          <a:lstStyle/>
          <a:p>
            <a:pPr algn="ctr"/>
            <a:r>
              <a:rPr lang="en-US" sz="1200" dirty="0"/>
              <a:t>Local   partnerships</a:t>
            </a:r>
          </a:p>
        </p:txBody>
      </p:sp>
      <p:sp>
        <p:nvSpPr>
          <p:cNvPr id="169" name="Rounded Rectangle 168">
            <a:extLst>
              <a:ext uri="{FF2B5EF4-FFF2-40B4-BE49-F238E27FC236}">
                <a16:creationId xmlns:a16="http://schemas.microsoft.com/office/drawing/2014/main" id="{40C599E4-B93B-DC43-B9CE-154C780666FE}"/>
              </a:ext>
            </a:extLst>
          </p:cNvPr>
          <p:cNvSpPr/>
          <p:nvPr/>
        </p:nvSpPr>
        <p:spPr>
          <a:xfrm>
            <a:off x="5437149" y="4848774"/>
            <a:ext cx="3952982" cy="450375"/>
          </a:xfrm>
          <a:prstGeom prst="roundRect">
            <a:avLst/>
          </a:prstGeom>
          <a:solidFill>
            <a:srgbClr val="CC66FF">
              <a:alpha val="30196"/>
            </a:srgbClr>
          </a:solidFill>
          <a:ln>
            <a:solidFill>
              <a:srgbClr val="CC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sp>
        <p:nvSpPr>
          <p:cNvPr id="170" name="TextBox 169">
            <a:extLst>
              <a:ext uri="{FF2B5EF4-FFF2-40B4-BE49-F238E27FC236}">
                <a16:creationId xmlns:a16="http://schemas.microsoft.com/office/drawing/2014/main" id="{CF45415E-D0EF-7D47-8015-A0FB301CB2F8}"/>
              </a:ext>
            </a:extLst>
          </p:cNvPr>
          <p:cNvSpPr txBox="1"/>
          <p:nvPr/>
        </p:nvSpPr>
        <p:spPr>
          <a:xfrm>
            <a:off x="5438610" y="4913323"/>
            <a:ext cx="3958981" cy="276999"/>
          </a:xfrm>
          <a:prstGeom prst="rect">
            <a:avLst/>
          </a:prstGeom>
          <a:noFill/>
        </p:spPr>
        <p:txBody>
          <a:bodyPr wrap="square" rtlCol="0">
            <a:spAutoFit/>
          </a:bodyPr>
          <a:lstStyle/>
          <a:p>
            <a:pPr algn="ctr"/>
            <a:r>
              <a:rPr lang="en-US" sz="1200" dirty="0"/>
              <a:t>Social-ecological infrastructural systems framework</a:t>
            </a:r>
          </a:p>
        </p:txBody>
      </p:sp>
      <p:sp>
        <p:nvSpPr>
          <p:cNvPr id="171" name="TextBox 170">
            <a:extLst>
              <a:ext uri="{FF2B5EF4-FFF2-40B4-BE49-F238E27FC236}">
                <a16:creationId xmlns:a16="http://schemas.microsoft.com/office/drawing/2014/main" id="{3E29042A-72D9-DB48-92CE-64E4C04326EF}"/>
              </a:ext>
            </a:extLst>
          </p:cNvPr>
          <p:cNvSpPr txBox="1"/>
          <p:nvPr/>
        </p:nvSpPr>
        <p:spPr>
          <a:xfrm>
            <a:off x="1984945" y="4164095"/>
            <a:ext cx="1656184" cy="646331"/>
          </a:xfrm>
          <a:prstGeom prst="rect">
            <a:avLst/>
          </a:prstGeom>
          <a:noFill/>
        </p:spPr>
        <p:txBody>
          <a:bodyPr wrap="square" rtlCol="0">
            <a:spAutoFit/>
          </a:bodyPr>
          <a:lstStyle/>
          <a:p>
            <a:pPr algn="ctr"/>
            <a:r>
              <a:rPr lang="en-US" dirty="0"/>
              <a:t>Partly endogenous</a:t>
            </a:r>
          </a:p>
        </p:txBody>
      </p:sp>
      <p:cxnSp>
        <p:nvCxnSpPr>
          <p:cNvPr id="172" name="Straight Connector 171">
            <a:extLst>
              <a:ext uri="{FF2B5EF4-FFF2-40B4-BE49-F238E27FC236}">
                <a16:creationId xmlns:a16="http://schemas.microsoft.com/office/drawing/2014/main" id="{7CB4C081-89AB-5A45-B42F-6F5DDDEFD30B}"/>
              </a:ext>
            </a:extLst>
          </p:cNvPr>
          <p:cNvCxnSpPr>
            <a:cxnSpLocks/>
          </p:cNvCxnSpPr>
          <p:nvPr/>
        </p:nvCxnSpPr>
        <p:spPr>
          <a:xfrm>
            <a:off x="3442706" y="3272017"/>
            <a:ext cx="597246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D1381D32-0153-8C42-88EA-66FA442AF0CD}"/>
              </a:ext>
            </a:extLst>
          </p:cNvPr>
          <p:cNvCxnSpPr>
            <a:cxnSpLocks/>
          </p:cNvCxnSpPr>
          <p:nvPr/>
        </p:nvCxnSpPr>
        <p:spPr>
          <a:xfrm>
            <a:off x="3432682" y="5305899"/>
            <a:ext cx="5972462" cy="0"/>
          </a:xfrm>
          <a:prstGeom prst="line">
            <a:avLst/>
          </a:prstGeom>
          <a:ln w="12700"/>
        </p:spPr>
        <p:style>
          <a:lnRef idx="1">
            <a:schemeClr val="dk1"/>
          </a:lnRef>
          <a:fillRef idx="0">
            <a:schemeClr val="dk1"/>
          </a:fillRef>
          <a:effectRef idx="0">
            <a:schemeClr val="dk1"/>
          </a:effectRef>
          <a:fontRef idx="minor">
            <a:schemeClr val="tx1"/>
          </a:fontRef>
        </p:style>
      </p:cxnSp>
      <p:sp>
        <p:nvSpPr>
          <p:cNvPr id="174" name="Rounded Rectangle 173">
            <a:extLst>
              <a:ext uri="{FF2B5EF4-FFF2-40B4-BE49-F238E27FC236}">
                <a16:creationId xmlns:a16="http://schemas.microsoft.com/office/drawing/2014/main" id="{C5CEB3D7-ED07-4C45-ABF8-A52EF9CE2642}"/>
              </a:ext>
            </a:extLst>
          </p:cNvPr>
          <p:cNvSpPr/>
          <p:nvPr/>
        </p:nvSpPr>
        <p:spPr>
          <a:xfrm>
            <a:off x="5447657" y="5335416"/>
            <a:ext cx="1945679" cy="298608"/>
          </a:xfrm>
          <a:prstGeom prst="roundRect">
            <a:avLst/>
          </a:prstGeom>
          <a:solidFill>
            <a:srgbClr val="CC66FF">
              <a:alpha val="30196"/>
            </a:srgbClr>
          </a:solidFill>
          <a:ln>
            <a:solidFill>
              <a:srgbClr val="CC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5" name="TextBox 174">
            <a:extLst>
              <a:ext uri="{FF2B5EF4-FFF2-40B4-BE49-F238E27FC236}">
                <a16:creationId xmlns:a16="http://schemas.microsoft.com/office/drawing/2014/main" id="{C0B330BB-B0CD-C146-93F0-39CCD9926C49}"/>
              </a:ext>
            </a:extLst>
          </p:cNvPr>
          <p:cNvSpPr txBox="1"/>
          <p:nvPr/>
        </p:nvSpPr>
        <p:spPr>
          <a:xfrm>
            <a:off x="5654012" y="5349219"/>
            <a:ext cx="1547416" cy="276999"/>
          </a:xfrm>
          <a:prstGeom prst="rect">
            <a:avLst/>
          </a:prstGeom>
          <a:noFill/>
          <a:ln>
            <a:noFill/>
            <a:prstDash val="dash"/>
          </a:ln>
        </p:spPr>
        <p:txBody>
          <a:bodyPr wrap="square" rtlCol="0">
            <a:spAutoFit/>
          </a:bodyPr>
          <a:lstStyle/>
          <a:p>
            <a:pPr algn="ctr"/>
            <a:r>
              <a:rPr lang="en-US" sz="1200" dirty="0"/>
              <a:t>Nudges and bans</a:t>
            </a:r>
          </a:p>
        </p:txBody>
      </p:sp>
      <p:sp>
        <p:nvSpPr>
          <p:cNvPr id="176" name="Rounded Rectangle 175">
            <a:extLst>
              <a:ext uri="{FF2B5EF4-FFF2-40B4-BE49-F238E27FC236}">
                <a16:creationId xmlns:a16="http://schemas.microsoft.com/office/drawing/2014/main" id="{913DFA9E-14D8-404E-8179-019A454B0AE7}"/>
              </a:ext>
            </a:extLst>
          </p:cNvPr>
          <p:cNvSpPr/>
          <p:nvPr/>
        </p:nvSpPr>
        <p:spPr>
          <a:xfrm>
            <a:off x="3463165" y="5765269"/>
            <a:ext cx="1944541" cy="215866"/>
          </a:xfrm>
          <a:prstGeom prst="roundRect">
            <a:avLst/>
          </a:prstGeom>
          <a:solidFill>
            <a:srgbClr val="5B93D7">
              <a:alpha val="50196"/>
            </a:srgbClr>
          </a:solidFill>
          <a:ln>
            <a:solidFill>
              <a:srgbClr val="5B9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sp>
        <p:nvSpPr>
          <p:cNvPr id="177" name="Rectangle 176">
            <a:extLst>
              <a:ext uri="{FF2B5EF4-FFF2-40B4-BE49-F238E27FC236}">
                <a16:creationId xmlns:a16="http://schemas.microsoft.com/office/drawing/2014/main" id="{6EF6B6B6-2A42-B641-86BA-1839C4DBAC38}"/>
              </a:ext>
            </a:extLst>
          </p:cNvPr>
          <p:cNvSpPr/>
          <p:nvPr/>
        </p:nvSpPr>
        <p:spPr>
          <a:xfrm>
            <a:off x="3498070" y="5764613"/>
            <a:ext cx="1904774" cy="276999"/>
          </a:xfrm>
          <a:prstGeom prst="rect">
            <a:avLst/>
          </a:prstGeom>
        </p:spPr>
        <p:txBody>
          <a:bodyPr wrap="square">
            <a:spAutoFit/>
          </a:bodyPr>
          <a:lstStyle/>
          <a:p>
            <a:pPr algn="ctr"/>
            <a:r>
              <a:rPr lang="en-GB" sz="1200" dirty="0"/>
              <a:t>Social learning</a:t>
            </a:r>
          </a:p>
        </p:txBody>
      </p:sp>
      <p:sp>
        <p:nvSpPr>
          <p:cNvPr id="14" name="Title 13">
            <a:extLst>
              <a:ext uri="{FF2B5EF4-FFF2-40B4-BE49-F238E27FC236}">
                <a16:creationId xmlns:a16="http://schemas.microsoft.com/office/drawing/2014/main" id="{8CAFC18F-57DA-4CD2-9101-74A7895CE9DC}"/>
              </a:ext>
            </a:extLst>
          </p:cNvPr>
          <p:cNvSpPr>
            <a:spLocks noGrp="1"/>
          </p:cNvSpPr>
          <p:nvPr>
            <p:ph type="title"/>
          </p:nvPr>
        </p:nvSpPr>
        <p:spPr>
          <a:xfrm>
            <a:off x="2231136" y="167737"/>
            <a:ext cx="7729728" cy="820215"/>
          </a:xfrm>
        </p:spPr>
        <p:txBody>
          <a:bodyPr>
            <a:normAutofit fontScale="90000"/>
          </a:bodyPr>
          <a:lstStyle/>
          <a:p>
            <a:r>
              <a:rPr lang="en-US" dirty="0"/>
              <a:t>Intent-oriented </a:t>
            </a:r>
            <a:r>
              <a:rPr lang="en-US" dirty="0" err="1"/>
              <a:t>behaviours</a:t>
            </a:r>
            <a:r>
              <a:rPr lang="en-US" dirty="0"/>
              <a:t> from quantitative perspective</a:t>
            </a:r>
          </a:p>
        </p:txBody>
      </p:sp>
      <p:pic>
        <p:nvPicPr>
          <p:cNvPr id="90" name="Picture 89">
            <a:extLst>
              <a:ext uri="{FF2B5EF4-FFF2-40B4-BE49-F238E27FC236}">
                <a16:creationId xmlns:a16="http://schemas.microsoft.com/office/drawing/2014/main" id="{336C11CC-3EF5-4DBB-AD85-95702EB3D033}"/>
              </a:ext>
            </a:extLst>
          </p:cNvPr>
          <p:cNvPicPr>
            <a:picLocks noChangeAspect="1"/>
          </p:cNvPicPr>
          <p:nvPr/>
        </p:nvPicPr>
        <p:blipFill rotWithShape="1">
          <a:blip r:embed="rId3">
            <a:extLst>
              <a:ext uri="{28A0092B-C50C-407E-A947-70E740481C1C}">
                <a14:useLocalDpi xmlns:a14="http://schemas.microsoft.com/office/drawing/2010/main" val="0"/>
              </a:ext>
            </a:extLst>
          </a:blip>
          <a:srcRect l="16825" b="78128"/>
          <a:stretch/>
        </p:blipFill>
        <p:spPr>
          <a:xfrm>
            <a:off x="3405327" y="6039979"/>
            <a:ext cx="6085863" cy="651039"/>
          </a:xfrm>
          <a:prstGeom prst="rect">
            <a:avLst/>
          </a:prstGeom>
        </p:spPr>
      </p:pic>
      <p:grpSp>
        <p:nvGrpSpPr>
          <p:cNvPr id="9" name="Group 8">
            <a:extLst>
              <a:ext uri="{FF2B5EF4-FFF2-40B4-BE49-F238E27FC236}">
                <a16:creationId xmlns:a16="http://schemas.microsoft.com/office/drawing/2014/main" id="{E3E07AA0-4E9E-8843-842A-9A1FE703E46E}"/>
              </a:ext>
            </a:extLst>
          </p:cNvPr>
          <p:cNvGrpSpPr/>
          <p:nvPr/>
        </p:nvGrpSpPr>
        <p:grpSpPr>
          <a:xfrm>
            <a:off x="3399571" y="1138829"/>
            <a:ext cx="8323655" cy="4979968"/>
            <a:chOff x="3399571" y="1300879"/>
            <a:chExt cx="8323655" cy="4979968"/>
          </a:xfrm>
        </p:grpSpPr>
        <p:grpSp>
          <p:nvGrpSpPr>
            <p:cNvPr id="16" name="Group 15">
              <a:extLst>
                <a:ext uri="{FF2B5EF4-FFF2-40B4-BE49-F238E27FC236}">
                  <a16:creationId xmlns:a16="http://schemas.microsoft.com/office/drawing/2014/main" id="{A4178113-BE65-415D-BC97-EB8A0C1414B1}"/>
                </a:ext>
              </a:extLst>
            </p:cNvPr>
            <p:cNvGrpSpPr/>
            <p:nvPr/>
          </p:nvGrpSpPr>
          <p:grpSpPr>
            <a:xfrm>
              <a:off x="3399571" y="1300879"/>
              <a:ext cx="8323655" cy="4979968"/>
              <a:chOff x="3399571" y="1300879"/>
              <a:chExt cx="8323655" cy="4979968"/>
            </a:xfrm>
          </p:grpSpPr>
          <p:sp>
            <p:nvSpPr>
              <p:cNvPr id="15" name="Rectangle 14">
                <a:extLst>
                  <a:ext uri="{FF2B5EF4-FFF2-40B4-BE49-F238E27FC236}">
                    <a16:creationId xmlns:a16="http://schemas.microsoft.com/office/drawing/2014/main" id="{C6438653-65AD-4D39-BEE5-6E5B99A52EFD}"/>
                  </a:ext>
                </a:extLst>
              </p:cNvPr>
              <p:cNvSpPr/>
              <p:nvPr/>
            </p:nvSpPr>
            <p:spPr>
              <a:xfrm>
                <a:off x="3399571" y="1300879"/>
                <a:ext cx="6142275" cy="497996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A88261A8-8DC1-4748-9D0A-B5E02CB6A93B}"/>
                  </a:ext>
                </a:extLst>
              </p:cNvPr>
              <p:cNvSpPr/>
              <p:nvPr/>
            </p:nvSpPr>
            <p:spPr>
              <a:xfrm>
                <a:off x="9486791" y="1376081"/>
                <a:ext cx="2236435" cy="433341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 name="Straight Connector 2">
              <a:extLst>
                <a:ext uri="{FF2B5EF4-FFF2-40B4-BE49-F238E27FC236}">
                  <a16:creationId xmlns:a16="http://schemas.microsoft.com/office/drawing/2014/main" id="{98B76D44-A00F-BE4D-8652-A3A21433559E}"/>
                </a:ext>
              </a:extLst>
            </p:cNvPr>
            <p:cNvCxnSpPr>
              <a:cxnSpLocks/>
            </p:cNvCxnSpPr>
            <p:nvPr/>
          </p:nvCxnSpPr>
          <p:spPr>
            <a:xfrm flipH="1">
              <a:off x="3485591" y="2015943"/>
              <a:ext cx="1" cy="4199889"/>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8E0096C-BFB3-7545-92BE-3E7B56A6D2F7}"/>
                </a:ext>
              </a:extLst>
            </p:cNvPr>
            <p:cNvCxnSpPr>
              <a:cxnSpLocks/>
            </p:cNvCxnSpPr>
            <p:nvPr/>
          </p:nvCxnSpPr>
          <p:spPr>
            <a:xfrm flipH="1">
              <a:off x="3478508" y="6200234"/>
              <a:ext cx="6066998" cy="15598"/>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96136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CBA7-047E-4244-9666-FC1BFE6D0C38}"/>
              </a:ext>
            </a:extLst>
          </p:cNvPr>
          <p:cNvSpPr>
            <a:spLocks noGrp="1"/>
          </p:cNvSpPr>
          <p:nvPr>
            <p:ph type="title"/>
          </p:nvPr>
        </p:nvSpPr>
        <p:spPr/>
        <p:txBody>
          <a:bodyPr>
            <a:normAutofit fontScale="90000"/>
          </a:bodyPr>
          <a:lstStyle/>
          <a:p>
            <a:r>
              <a:rPr lang="en-GB" dirty="0"/>
              <a:t>Recommendations</a:t>
            </a:r>
          </a:p>
        </p:txBody>
      </p:sp>
      <p:sp>
        <p:nvSpPr>
          <p:cNvPr id="3" name="Content Placeholder 2">
            <a:extLst>
              <a:ext uri="{FF2B5EF4-FFF2-40B4-BE49-F238E27FC236}">
                <a16:creationId xmlns:a16="http://schemas.microsoft.com/office/drawing/2014/main" id="{4C64FBAE-6B7C-1547-8F1D-52F1D6489149}"/>
              </a:ext>
            </a:extLst>
          </p:cNvPr>
          <p:cNvSpPr>
            <a:spLocks noGrp="1"/>
          </p:cNvSpPr>
          <p:nvPr>
            <p:ph idx="1"/>
          </p:nvPr>
        </p:nvSpPr>
        <p:spPr>
          <a:xfrm>
            <a:off x="1731264" y="1430215"/>
            <a:ext cx="8229600" cy="3901785"/>
          </a:xfrm>
        </p:spPr>
        <p:txBody>
          <a:bodyPr>
            <a:normAutofit/>
          </a:bodyPr>
          <a:lstStyle/>
          <a:p>
            <a:r>
              <a:rPr lang="en-US" b="1" i="1" dirty="0"/>
              <a:t>Harmonize</a:t>
            </a:r>
            <a:r>
              <a:rPr lang="en-US" dirty="0"/>
              <a:t> lifestyle change definitions (especially within IAM community)</a:t>
            </a:r>
          </a:p>
          <a:p>
            <a:r>
              <a:rPr lang="en-US" dirty="0"/>
              <a:t>Expand the range of </a:t>
            </a:r>
            <a:r>
              <a:rPr lang="en-US" b="1" i="1" dirty="0"/>
              <a:t>novel modelling approaches</a:t>
            </a:r>
          </a:p>
          <a:p>
            <a:r>
              <a:rPr lang="en-US" dirty="0"/>
              <a:t>Expand the range of </a:t>
            </a:r>
            <a:r>
              <a:rPr lang="en-US" b="1" i="1" dirty="0"/>
              <a:t>transformative solutions </a:t>
            </a:r>
            <a:r>
              <a:rPr lang="en-US" dirty="0"/>
              <a:t>modelled</a:t>
            </a:r>
          </a:p>
          <a:p>
            <a:r>
              <a:rPr lang="en-US" dirty="0"/>
              <a:t>Add </a:t>
            </a:r>
            <a:r>
              <a:rPr lang="en-US" b="1" i="1" dirty="0"/>
              <a:t>essential nuanced details  </a:t>
            </a:r>
            <a:r>
              <a:rPr lang="en-US" dirty="0"/>
              <a:t>to depict lifestyle changes in IAMs</a:t>
            </a:r>
          </a:p>
          <a:p>
            <a:r>
              <a:rPr lang="en-US" dirty="0"/>
              <a:t>Represent the </a:t>
            </a:r>
            <a:r>
              <a:rPr lang="en-US" b="1" i="1" dirty="0"/>
              <a:t>whole picture</a:t>
            </a:r>
            <a:r>
              <a:rPr lang="en-US" dirty="0"/>
              <a:t>, both intent- and impact-perspectives, and not just partial aspects of lifestyle changes</a:t>
            </a:r>
          </a:p>
          <a:p>
            <a:r>
              <a:rPr lang="en-US" b="1" i="1" dirty="0"/>
              <a:t>Strategically address trade-offs </a:t>
            </a:r>
            <a:r>
              <a:rPr lang="en-US" dirty="0"/>
              <a:t>between exogenous inputs and endogenous modelling</a:t>
            </a:r>
          </a:p>
          <a:p>
            <a:pPr marL="0" indent="0">
              <a:buNone/>
            </a:pPr>
            <a:endParaRPr lang="en-US" dirty="0"/>
          </a:p>
        </p:txBody>
      </p:sp>
    </p:spTree>
    <p:extLst>
      <p:ext uri="{BB962C8B-B14F-4D97-AF65-F5344CB8AC3E}">
        <p14:creationId xmlns:p14="http://schemas.microsoft.com/office/powerpoint/2010/main" val="3545132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3">
            <a:extLst>
              <a:ext uri="{FF2B5EF4-FFF2-40B4-BE49-F238E27FC236}">
                <a16:creationId xmlns:a16="http://schemas.microsoft.com/office/drawing/2014/main" id="{23A4778A-3539-004B-988F-12CE8A63E9F3}"/>
              </a:ext>
            </a:extLst>
          </p:cNvPr>
          <p:cNvSpPr/>
          <p:nvPr/>
        </p:nvSpPr>
        <p:spPr>
          <a:xfrm rot="5400000">
            <a:off x="4423593" y="484588"/>
            <a:ext cx="4686107" cy="7776675"/>
          </a:xfrm>
          <a:prstGeom prst="triangle">
            <a:avLst/>
          </a:prstGeom>
          <a:solidFill>
            <a:srgbClr val="FFFF5B">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4">
            <a:extLst>
              <a:ext uri="{FF2B5EF4-FFF2-40B4-BE49-F238E27FC236}">
                <a16:creationId xmlns:a16="http://schemas.microsoft.com/office/drawing/2014/main" id="{7EE676A2-9284-C445-A374-8B4D10343A6A}"/>
              </a:ext>
            </a:extLst>
          </p:cNvPr>
          <p:cNvSpPr/>
          <p:nvPr/>
        </p:nvSpPr>
        <p:spPr>
          <a:xfrm rot="16200000">
            <a:off x="4469396" y="487080"/>
            <a:ext cx="4686106" cy="7767519"/>
          </a:xfrm>
          <a:prstGeom prst="triangle">
            <a:avLst/>
          </a:prstGeom>
          <a:solidFill>
            <a:srgbClr val="4BACC6">
              <a:alpha val="50196"/>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7DA4E7E-0D7D-B346-B089-FE98E732DE07}"/>
              </a:ext>
            </a:extLst>
          </p:cNvPr>
          <p:cNvSpPr/>
          <p:nvPr/>
        </p:nvSpPr>
        <p:spPr>
          <a:xfrm>
            <a:off x="2865294" y="1319174"/>
            <a:ext cx="7811464" cy="699673"/>
          </a:xfrm>
          <a:prstGeom prst="rect">
            <a:avLst/>
          </a:prstGeom>
          <a:solidFill>
            <a:srgbClr val="C00000">
              <a:alpha val="50196"/>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ectangle 8">
            <a:extLst>
              <a:ext uri="{FF2B5EF4-FFF2-40B4-BE49-F238E27FC236}">
                <a16:creationId xmlns:a16="http://schemas.microsoft.com/office/drawing/2014/main" id="{081A3BF2-D08A-4E49-B517-C822D83D7F9D}"/>
              </a:ext>
            </a:extLst>
          </p:cNvPr>
          <p:cNvSpPr/>
          <p:nvPr/>
        </p:nvSpPr>
        <p:spPr>
          <a:xfrm>
            <a:off x="2900084" y="456459"/>
            <a:ext cx="3888337" cy="4649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Exogenous</a:t>
            </a:r>
          </a:p>
        </p:txBody>
      </p:sp>
      <p:sp>
        <p:nvSpPr>
          <p:cNvPr id="10" name="Rectangle 9">
            <a:extLst>
              <a:ext uri="{FF2B5EF4-FFF2-40B4-BE49-F238E27FC236}">
                <a16:creationId xmlns:a16="http://schemas.microsoft.com/office/drawing/2014/main" id="{8229F08D-71DA-9D40-A484-0195FAC4BB2E}"/>
              </a:ext>
            </a:extLst>
          </p:cNvPr>
          <p:cNvSpPr/>
          <p:nvPr/>
        </p:nvSpPr>
        <p:spPr>
          <a:xfrm>
            <a:off x="6788422" y="456459"/>
            <a:ext cx="3888337" cy="4649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Endogenous</a:t>
            </a:r>
          </a:p>
        </p:txBody>
      </p:sp>
      <p:cxnSp>
        <p:nvCxnSpPr>
          <p:cNvPr id="11" name="Straight Connector 10">
            <a:extLst>
              <a:ext uri="{FF2B5EF4-FFF2-40B4-BE49-F238E27FC236}">
                <a16:creationId xmlns:a16="http://schemas.microsoft.com/office/drawing/2014/main" id="{15742726-11B9-7949-93A4-15911E86AABA}"/>
              </a:ext>
            </a:extLst>
          </p:cNvPr>
          <p:cNvCxnSpPr>
            <a:cxnSpLocks/>
          </p:cNvCxnSpPr>
          <p:nvPr/>
        </p:nvCxnSpPr>
        <p:spPr>
          <a:xfrm>
            <a:off x="6777261" y="438567"/>
            <a:ext cx="0" cy="635681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D650CE1-1E6D-F444-91F7-87A2ADFA987D}"/>
              </a:ext>
            </a:extLst>
          </p:cNvPr>
          <p:cNvSpPr txBox="1"/>
          <p:nvPr/>
        </p:nvSpPr>
        <p:spPr>
          <a:xfrm>
            <a:off x="8732590" y="1649353"/>
            <a:ext cx="1934713" cy="307777"/>
          </a:xfrm>
          <a:prstGeom prst="rect">
            <a:avLst/>
          </a:prstGeom>
          <a:noFill/>
        </p:spPr>
        <p:txBody>
          <a:bodyPr wrap="square" rtlCol="0">
            <a:spAutoFit/>
          </a:bodyPr>
          <a:lstStyle/>
          <a:p>
            <a:pPr algn="ctr"/>
            <a:r>
              <a:rPr lang="en-US" sz="1400" dirty="0"/>
              <a:t>e.g. social learning</a:t>
            </a:r>
          </a:p>
        </p:txBody>
      </p:sp>
      <p:sp>
        <p:nvSpPr>
          <p:cNvPr id="13" name="TextBox 12">
            <a:extLst>
              <a:ext uri="{FF2B5EF4-FFF2-40B4-BE49-F238E27FC236}">
                <a16:creationId xmlns:a16="http://schemas.microsoft.com/office/drawing/2014/main" id="{FADAA12F-2BA8-A340-835D-3E2E9139E7BE}"/>
              </a:ext>
            </a:extLst>
          </p:cNvPr>
          <p:cNvSpPr txBox="1"/>
          <p:nvPr/>
        </p:nvSpPr>
        <p:spPr>
          <a:xfrm>
            <a:off x="6637411" y="1300866"/>
            <a:ext cx="2183097" cy="276999"/>
          </a:xfrm>
          <a:prstGeom prst="rect">
            <a:avLst/>
          </a:prstGeom>
          <a:noFill/>
        </p:spPr>
        <p:txBody>
          <a:bodyPr wrap="square" rtlCol="0">
            <a:spAutoFit/>
          </a:bodyPr>
          <a:lstStyle/>
          <a:p>
            <a:pPr algn="ctr"/>
            <a:r>
              <a:rPr lang="en-US" sz="1200" b="1" dirty="0"/>
              <a:t>Consumer segments</a:t>
            </a:r>
          </a:p>
        </p:txBody>
      </p:sp>
      <p:sp>
        <p:nvSpPr>
          <p:cNvPr id="14" name="TextBox 13">
            <a:extLst>
              <a:ext uri="{FF2B5EF4-FFF2-40B4-BE49-F238E27FC236}">
                <a16:creationId xmlns:a16="http://schemas.microsoft.com/office/drawing/2014/main" id="{1F91A6C1-2966-4F4C-A27A-C2307A4F0284}"/>
              </a:ext>
            </a:extLst>
          </p:cNvPr>
          <p:cNvSpPr txBox="1"/>
          <p:nvPr/>
        </p:nvSpPr>
        <p:spPr>
          <a:xfrm>
            <a:off x="8502041" y="1302663"/>
            <a:ext cx="2373511" cy="276999"/>
          </a:xfrm>
          <a:prstGeom prst="rect">
            <a:avLst/>
          </a:prstGeom>
          <a:noFill/>
        </p:spPr>
        <p:txBody>
          <a:bodyPr wrap="square" rtlCol="0">
            <a:spAutoFit/>
          </a:bodyPr>
          <a:lstStyle/>
          <a:p>
            <a:pPr algn="ctr"/>
            <a:r>
              <a:rPr lang="en-US" sz="1200" b="1" dirty="0"/>
              <a:t>Actors react to system</a:t>
            </a:r>
          </a:p>
        </p:txBody>
      </p:sp>
      <p:sp>
        <p:nvSpPr>
          <p:cNvPr id="15" name="TextBox 14">
            <a:extLst>
              <a:ext uri="{FF2B5EF4-FFF2-40B4-BE49-F238E27FC236}">
                <a16:creationId xmlns:a16="http://schemas.microsoft.com/office/drawing/2014/main" id="{540ED537-1A6A-134D-B561-D9DFEDEFF03C}"/>
              </a:ext>
            </a:extLst>
          </p:cNvPr>
          <p:cNvSpPr txBox="1"/>
          <p:nvPr/>
        </p:nvSpPr>
        <p:spPr>
          <a:xfrm>
            <a:off x="4604209" y="1290700"/>
            <a:ext cx="2307821" cy="276999"/>
          </a:xfrm>
          <a:prstGeom prst="rect">
            <a:avLst/>
          </a:prstGeom>
          <a:noFill/>
        </p:spPr>
        <p:txBody>
          <a:bodyPr wrap="square" rtlCol="0">
            <a:spAutoFit/>
          </a:bodyPr>
          <a:lstStyle/>
          <a:p>
            <a:pPr algn="ctr"/>
            <a:r>
              <a:rPr lang="en-US" sz="1200" b="1" dirty="0"/>
              <a:t>Narratives or storylines</a:t>
            </a:r>
          </a:p>
        </p:txBody>
      </p:sp>
      <p:sp>
        <p:nvSpPr>
          <p:cNvPr id="16" name="TextBox 15">
            <a:extLst>
              <a:ext uri="{FF2B5EF4-FFF2-40B4-BE49-F238E27FC236}">
                <a16:creationId xmlns:a16="http://schemas.microsoft.com/office/drawing/2014/main" id="{2A7AE234-5DC2-F04C-BEBE-236A89389363}"/>
              </a:ext>
            </a:extLst>
          </p:cNvPr>
          <p:cNvSpPr txBox="1"/>
          <p:nvPr/>
        </p:nvSpPr>
        <p:spPr>
          <a:xfrm>
            <a:off x="1646348" y="1516873"/>
            <a:ext cx="1316663" cy="369332"/>
          </a:xfrm>
          <a:prstGeom prst="rect">
            <a:avLst/>
          </a:prstGeom>
          <a:noFill/>
        </p:spPr>
        <p:txBody>
          <a:bodyPr wrap="square" rtlCol="0">
            <a:spAutoFit/>
          </a:bodyPr>
          <a:lstStyle/>
          <a:p>
            <a:r>
              <a:rPr lang="en-US" dirty="0"/>
              <a:t>Approaches</a:t>
            </a:r>
          </a:p>
        </p:txBody>
      </p:sp>
      <p:sp>
        <p:nvSpPr>
          <p:cNvPr id="17" name="TextBox 16">
            <a:extLst>
              <a:ext uri="{FF2B5EF4-FFF2-40B4-BE49-F238E27FC236}">
                <a16:creationId xmlns:a16="http://schemas.microsoft.com/office/drawing/2014/main" id="{AFF71FC5-1BD6-C847-86CA-EE7729C935CB}"/>
              </a:ext>
            </a:extLst>
          </p:cNvPr>
          <p:cNvSpPr txBox="1"/>
          <p:nvPr/>
        </p:nvSpPr>
        <p:spPr>
          <a:xfrm>
            <a:off x="4583052" y="1510738"/>
            <a:ext cx="2300361" cy="523220"/>
          </a:xfrm>
          <a:prstGeom prst="rect">
            <a:avLst/>
          </a:prstGeom>
          <a:noFill/>
        </p:spPr>
        <p:txBody>
          <a:bodyPr wrap="square" rtlCol="0">
            <a:spAutoFit/>
          </a:bodyPr>
          <a:lstStyle/>
          <a:p>
            <a:pPr algn="ctr"/>
            <a:r>
              <a:rPr lang="en-US" sz="1400" dirty="0"/>
              <a:t>e.g. narrative </a:t>
            </a:r>
          </a:p>
          <a:p>
            <a:pPr algn="ctr"/>
            <a:r>
              <a:rPr lang="en-US" sz="1400" dirty="0"/>
              <a:t>backcasting analysis</a:t>
            </a:r>
          </a:p>
        </p:txBody>
      </p:sp>
      <p:sp>
        <p:nvSpPr>
          <p:cNvPr id="18" name="TextBox 17">
            <a:extLst>
              <a:ext uri="{FF2B5EF4-FFF2-40B4-BE49-F238E27FC236}">
                <a16:creationId xmlns:a16="http://schemas.microsoft.com/office/drawing/2014/main" id="{ACB62A5A-EBD2-9847-BD23-6DD638F81ACF}"/>
              </a:ext>
            </a:extLst>
          </p:cNvPr>
          <p:cNvSpPr txBox="1"/>
          <p:nvPr/>
        </p:nvSpPr>
        <p:spPr>
          <a:xfrm>
            <a:off x="2844120" y="1290700"/>
            <a:ext cx="1944168" cy="276999"/>
          </a:xfrm>
          <a:prstGeom prst="rect">
            <a:avLst/>
          </a:prstGeom>
          <a:noFill/>
        </p:spPr>
        <p:txBody>
          <a:bodyPr wrap="square" rtlCol="0">
            <a:spAutoFit/>
          </a:bodyPr>
          <a:lstStyle/>
          <a:p>
            <a:pPr algn="ctr"/>
            <a:r>
              <a:rPr lang="en-US" sz="1200" b="1" dirty="0"/>
              <a:t>Stylized adjustments</a:t>
            </a:r>
          </a:p>
        </p:txBody>
      </p:sp>
      <p:sp>
        <p:nvSpPr>
          <p:cNvPr id="19" name="TextBox 18">
            <a:extLst>
              <a:ext uri="{FF2B5EF4-FFF2-40B4-BE49-F238E27FC236}">
                <a16:creationId xmlns:a16="http://schemas.microsoft.com/office/drawing/2014/main" id="{5E4C621C-E9AA-534B-9277-ED5777FF0DB9}"/>
              </a:ext>
            </a:extLst>
          </p:cNvPr>
          <p:cNvSpPr txBox="1"/>
          <p:nvPr/>
        </p:nvSpPr>
        <p:spPr>
          <a:xfrm>
            <a:off x="2733912" y="1536898"/>
            <a:ext cx="2164584" cy="523220"/>
          </a:xfrm>
          <a:prstGeom prst="rect">
            <a:avLst/>
          </a:prstGeom>
          <a:noFill/>
        </p:spPr>
        <p:txBody>
          <a:bodyPr wrap="square" rtlCol="0">
            <a:spAutoFit/>
          </a:bodyPr>
          <a:lstStyle/>
          <a:p>
            <a:pPr algn="ctr"/>
            <a:r>
              <a:rPr lang="en-US" sz="1400" dirty="0"/>
              <a:t>e.g. assumed full </a:t>
            </a:r>
          </a:p>
          <a:p>
            <a:pPr algn="ctr"/>
            <a:r>
              <a:rPr lang="en-US" sz="1400" dirty="0"/>
              <a:t>vegetarian diet</a:t>
            </a:r>
          </a:p>
        </p:txBody>
      </p:sp>
      <p:sp>
        <p:nvSpPr>
          <p:cNvPr id="20" name="TextBox 19">
            <a:extLst>
              <a:ext uri="{FF2B5EF4-FFF2-40B4-BE49-F238E27FC236}">
                <a16:creationId xmlns:a16="http://schemas.microsoft.com/office/drawing/2014/main" id="{ED3ACC0B-9AD8-E64F-986F-CCC3FF579955}"/>
              </a:ext>
            </a:extLst>
          </p:cNvPr>
          <p:cNvSpPr txBox="1"/>
          <p:nvPr/>
        </p:nvSpPr>
        <p:spPr>
          <a:xfrm>
            <a:off x="6578778" y="1649353"/>
            <a:ext cx="2300361" cy="307777"/>
          </a:xfrm>
          <a:prstGeom prst="rect">
            <a:avLst/>
          </a:prstGeom>
          <a:noFill/>
        </p:spPr>
        <p:txBody>
          <a:bodyPr wrap="square" rtlCol="0">
            <a:spAutoFit/>
          </a:bodyPr>
          <a:lstStyle/>
          <a:p>
            <a:pPr algn="ctr"/>
            <a:r>
              <a:rPr lang="en-US" sz="1400" dirty="0"/>
              <a:t>e.g. adopter groups</a:t>
            </a:r>
          </a:p>
        </p:txBody>
      </p:sp>
      <p:cxnSp>
        <p:nvCxnSpPr>
          <p:cNvPr id="21" name="Straight Connector 20">
            <a:extLst>
              <a:ext uri="{FF2B5EF4-FFF2-40B4-BE49-F238E27FC236}">
                <a16:creationId xmlns:a16="http://schemas.microsoft.com/office/drawing/2014/main" id="{141BF9D4-856A-844D-A2D1-CBA3D05B65D2}"/>
              </a:ext>
            </a:extLst>
          </p:cNvPr>
          <p:cNvCxnSpPr>
            <a:cxnSpLocks/>
          </p:cNvCxnSpPr>
          <p:nvPr/>
        </p:nvCxnSpPr>
        <p:spPr>
          <a:xfrm>
            <a:off x="4718889" y="917690"/>
            <a:ext cx="0" cy="11011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EFC458-1B91-7742-B318-147573F97C45}"/>
              </a:ext>
            </a:extLst>
          </p:cNvPr>
          <p:cNvCxnSpPr>
            <a:cxnSpLocks/>
            <a:stCxn id="10" idx="2"/>
          </p:cNvCxnSpPr>
          <p:nvPr/>
        </p:nvCxnSpPr>
        <p:spPr>
          <a:xfrm flipH="1">
            <a:off x="8732590" y="921368"/>
            <a:ext cx="1" cy="10974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2CCCB5F-5A47-DA44-8758-97C68E55E9D2}"/>
              </a:ext>
            </a:extLst>
          </p:cNvPr>
          <p:cNvGrpSpPr/>
          <p:nvPr/>
        </p:nvGrpSpPr>
        <p:grpSpPr>
          <a:xfrm>
            <a:off x="3084472" y="493615"/>
            <a:ext cx="1352150" cy="797085"/>
            <a:chOff x="575421" y="5392869"/>
            <a:chExt cx="1352150" cy="797085"/>
          </a:xfrm>
        </p:grpSpPr>
        <p:sp>
          <p:nvSpPr>
            <p:cNvPr id="24" name="TextBox 23">
              <a:extLst>
                <a:ext uri="{FF2B5EF4-FFF2-40B4-BE49-F238E27FC236}">
                  <a16:creationId xmlns:a16="http://schemas.microsoft.com/office/drawing/2014/main" id="{4F39EBB2-0D05-ED4A-92DA-1E7BCB208988}"/>
                </a:ext>
              </a:extLst>
            </p:cNvPr>
            <p:cNvSpPr txBox="1"/>
            <p:nvPr/>
          </p:nvSpPr>
          <p:spPr>
            <a:xfrm>
              <a:off x="651042" y="5820622"/>
              <a:ext cx="1199445" cy="369332"/>
            </a:xfrm>
            <a:prstGeom prst="rect">
              <a:avLst/>
            </a:prstGeom>
            <a:noFill/>
            <a:ln>
              <a:noFill/>
            </a:ln>
          </p:spPr>
          <p:txBody>
            <a:bodyPr wrap="square" rtlCol="0">
              <a:spAutoFit/>
            </a:bodyPr>
            <a:lstStyle/>
            <a:p>
              <a:pPr algn="ctr"/>
              <a:r>
                <a:rPr lang="en-US" dirty="0"/>
                <a:t>Ad-hoc</a:t>
              </a:r>
            </a:p>
          </p:txBody>
        </p:sp>
        <p:sp>
          <p:nvSpPr>
            <p:cNvPr id="25" name="Rectangle 24">
              <a:extLst>
                <a:ext uri="{FF2B5EF4-FFF2-40B4-BE49-F238E27FC236}">
                  <a16:creationId xmlns:a16="http://schemas.microsoft.com/office/drawing/2014/main" id="{ECA92899-B940-BB49-88A7-0AB43317EDE7}"/>
                </a:ext>
              </a:extLst>
            </p:cNvPr>
            <p:cNvSpPr/>
            <p:nvPr/>
          </p:nvSpPr>
          <p:spPr>
            <a:xfrm>
              <a:off x="575421" y="5392869"/>
              <a:ext cx="1352150" cy="642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B8CBE41F-5D76-2F4D-98D9-779BDB237270}"/>
              </a:ext>
            </a:extLst>
          </p:cNvPr>
          <p:cNvGrpSpPr/>
          <p:nvPr/>
        </p:nvGrpSpPr>
        <p:grpSpPr>
          <a:xfrm>
            <a:off x="5099719" y="481581"/>
            <a:ext cx="1352150" cy="809118"/>
            <a:chOff x="2331063" y="5376972"/>
            <a:chExt cx="1352150" cy="809118"/>
          </a:xfrm>
        </p:grpSpPr>
        <p:sp>
          <p:nvSpPr>
            <p:cNvPr id="27" name="TextBox 26">
              <a:extLst>
                <a:ext uri="{FF2B5EF4-FFF2-40B4-BE49-F238E27FC236}">
                  <a16:creationId xmlns:a16="http://schemas.microsoft.com/office/drawing/2014/main" id="{1450A552-498C-494A-B431-7D198E7AA345}"/>
                </a:ext>
              </a:extLst>
            </p:cNvPr>
            <p:cNvSpPr txBox="1"/>
            <p:nvPr/>
          </p:nvSpPr>
          <p:spPr>
            <a:xfrm>
              <a:off x="2407415" y="5816758"/>
              <a:ext cx="1199445" cy="369332"/>
            </a:xfrm>
            <a:prstGeom prst="rect">
              <a:avLst/>
            </a:prstGeom>
            <a:noFill/>
            <a:ln>
              <a:noFill/>
            </a:ln>
          </p:spPr>
          <p:txBody>
            <a:bodyPr wrap="square" rtlCol="0">
              <a:spAutoFit/>
            </a:bodyPr>
            <a:lstStyle/>
            <a:p>
              <a:pPr algn="ctr"/>
              <a:r>
                <a:rPr lang="en-US" dirty="0"/>
                <a:t>Informed</a:t>
              </a:r>
            </a:p>
          </p:txBody>
        </p:sp>
        <p:sp>
          <p:nvSpPr>
            <p:cNvPr id="28" name="Rectangle 27">
              <a:extLst>
                <a:ext uri="{FF2B5EF4-FFF2-40B4-BE49-F238E27FC236}">
                  <a16:creationId xmlns:a16="http://schemas.microsoft.com/office/drawing/2014/main" id="{C48BBF44-85C3-1844-8BC8-AFED87930F6E}"/>
                </a:ext>
              </a:extLst>
            </p:cNvPr>
            <p:cNvSpPr/>
            <p:nvPr/>
          </p:nvSpPr>
          <p:spPr>
            <a:xfrm>
              <a:off x="2331063" y="5376972"/>
              <a:ext cx="1352150" cy="642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C1AB64D-B3E8-4E40-A9A2-6EB846DABD98}"/>
              </a:ext>
            </a:extLst>
          </p:cNvPr>
          <p:cNvGrpSpPr/>
          <p:nvPr/>
        </p:nvGrpSpPr>
        <p:grpSpPr>
          <a:xfrm>
            <a:off x="7063051" y="502599"/>
            <a:ext cx="1391812" cy="788101"/>
            <a:chOff x="4804888" y="5400783"/>
            <a:chExt cx="1391812" cy="788101"/>
          </a:xfrm>
        </p:grpSpPr>
        <p:sp>
          <p:nvSpPr>
            <p:cNvPr id="30" name="TextBox 29">
              <a:extLst>
                <a:ext uri="{FF2B5EF4-FFF2-40B4-BE49-F238E27FC236}">
                  <a16:creationId xmlns:a16="http://schemas.microsoft.com/office/drawing/2014/main" id="{61F7575D-3201-894D-BDB0-28F41199FE9A}"/>
                </a:ext>
              </a:extLst>
            </p:cNvPr>
            <p:cNvSpPr txBox="1"/>
            <p:nvPr/>
          </p:nvSpPr>
          <p:spPr>
            <a:xfrm>
              <a:off x="4804888" y="5819552"/>
              <a:ext cx="1391812" cy="369332"/>
            </a:xfrm>
            <a:prstGeom prst="rect">
              <a:avLst/>
            </a:prstGeom>
            <a:noFill/>
            <a:ln>
              <a:noFill/>
            </a:ln>
          </p:spPr>
          <p:txBody>
            <a:bodyPr wrap="square" rtlCol="0">
              <a:spAutoFit/>
            </a:bodyPr>
            <a:lstStyle/>
            <a:p>
              <a:pPr algn="ctr"/>
              <a:r>
                <a:rPr lang="en-US" dirty="0"/>
                <a:t>Partially</a:t>
              </a:r>
            </a:p>
          </p:txBody>
        </p:sp>
        <p:sp>
          <p:nvSpPr>
            <p:cNvPr id="31" name="Rectangle 30">
              <a:extLst>
                <a:ext uri="{FF2B5EF4-FFF2-40B4-BE49-F238E27FC236}">
                  <a16:creationId xmlns:a16="http://schemas.microsoft.com/office/drawing/2014/main" id="{147BF999-FEFA-AE49-931B-97205BA53570}"/>
                </a:ext>
              </a:extLst>
            </p:cNvPr>
            <p:cNvSpPr/>
            <p:nvPr/>
          </p:nvSpPr>
          <p:spPr>
            <a:xfrm>
              <a:off x="4838927" y="5400783"/>
              <a:ext cx="1352150" cy="642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D168DBF-634E-DA43-A079-572ABAB58D0F}"/>
              </a:ext>
            </a:extLst>
          </p:cNvPr>
          <p:cNvGrpSpPr/>
          <p:nvPr/>
        </p:nvGrpSpPr>
        <p:grpSpPr>
          <a:xfrm>
            <a:off x="9022643" y="519414"/>
            <a:ext cx="1414375" cy="773208"/>
            <a:chOff x="6916348" y="5400783"/>
            <a:chExt cx="1414375" cy="773208"/>
          </a:xfrm>
        </p:grpSpPr>
        <p:sp>
          <p:nvSpPr>
            <p:cNvPr id="33" name="TextBox 32">
              <a:extLst>
                <a:ext uri="{FF2B5EF4-FFF2-40B4-BE49-F238E27FC236}">
                  <a16:creationId xmlns:a16="http://schemas.microsoft.com/office/drawing/2014/main" id="{CF09E25D-8138-094D-A36A-A9B5413B26A0}"/>
                </a:ext>
              </a:extLst>
            </p:cNvPr>
            <p:cNvSpPr txBox="1"/>
            <p:nvPr/>
          </p:nvSpPr>
          <p:spPr>
            <a:xfrm>
              <a:off x="6938911" y="5804659"/>
              <a:ext cx="1391812" cy="369332"/>
            </a:xfrm>
            <a:prstGeom prst="rect">
              <a:avLst/>
            </a:prstGeom>
            <a:noFill/>
            <a:ln>
              <a:noFill/>
            </a:ln>
          </p:spPr>
          <p:txBody>
            <a:bodyPr wrap="square" rtlCol="0">
              <a:spAutoFit/>
            </a:bodyPr>
            <a:lstStyle/>
            <a:p>
              <a:pPr algn="ctr"/>
              <a:r>
                <a:rPr lang="en-US" dirty="0"/>
                <a:t>Fully</a:t>
              </a:r>
            </a:p>
          </p:txBody>
        </p:sp>
        <p:sp>
          <p:nvSpPr>
            <p:cNvPr id="34" name="Rectangle 33">
              <a:extLst>
                <a:ext uri="{FF2B5EF4-FFF2-40B4-BE49-F238E27FC236}">
                  <a16:creationId xmlns:a16="http://schemas.microsoft.com/office/drawing/2014/main" id="{C4679C6A-C7D3-9B44-8B6C-AA9E30001070}"/>
                </a:ext>
              </a:extLst>
            </p:cNvPr>
            <p:cNvSpPr/>
            <p:nvPr/>
          </p:nvSpPr>
          <p:spPr>
            <a:xfrm>
              <a:off x="6916348" y="5400783"/>
              <a:ext cx="1352150" cy="642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6B311C5B-FC16-7943-B121-1CE492D0D0F1}"/>
              </a:ext>
            </a:extLst>
          </p:cNvPr>
          <p:cNvSpPr txBox="1"/>
          <p:nvPr/>
        </p:nvSpPr>
        <p:spPr>
          <a:xfrm>
            <a:off x="1665064" y="540946"/>
            <a:ext cx="1316663" cy="646331"/>
          </a:xfrm>
          <a:prstGeom prst="rect">
            <a:avLst/>
          </a:prstGeom>
          <a:noFill/>
        </p:spPr>
        <p:txBody>
          <a:bodyPr wrap="square" rtlCol="0">
            <a:spAutoFit/>
          </a:bodyPr>
          <a:lstStyle/>
          <a:p>
            <a:pPr algn="ctr"/>
            <a:r>
              <a:rPr lang="en-US" dirty="0"/>
              <a:t>Modelling detail</a:t>
            </a:r>
          </a:p>
        </p:txBody>
      </p:sp>
      <p:sp>
        <p:nvSpPr>
          <p:cNvPr id="36" name="Rectangle 35">
            <a:extLst>
              <a:ext uri="{FF2B5EF4-FFF2-40B4-BE49-F238E27FC236}">
                <a16:creationId xmlns:a16="http://schemas.microsoft.com/office/drawing/2014/main" id="{EC3FD870-E876-7D4E-B955-01162534D68A}"/>
              </a:ext>
            </a:extLst>
          </p:cNvPr>
          <p:cNvSpPr/>
          <p:nvPr/>
        </p:nvSpPr>
        <p:spPr>
          <a:xfrm>
            <a:off x="3050263" y="2872331"/>
            <a:ext cx="1907121" cy="561545"/>
          </a:xfrm>
          <a:prstGeom prst="rect">
            <a:avLst/>
          </a:prstGeom>
          <a:noFill/>
          <a:ln w="38100">
            <a:solidFill>
              <a:srgbClr val="A4A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Can cover full system</a:t>
            </a:r>
          </a:p>
        </p:txBody>
      </p:sp>
      <p:sp>
        <p:nvSpPr>
          <p:cNvPr id="37" name="Rectangle 36">
            <a:extLst>
              <a:ext uri="{FF2B5EF4-FFF2-40B4-BE49-F238E27FC236}">
                <a16:creationId xmlns:a16="http://schemas.microsoft.com/office/drawing/2014/main" id="{24F1652F-337F-AD4F-AE24-74E180FD8E15}"/>
              </a:ext>
            </a:extLst>
          </p:cNvPr>
          <p:cNvSpPr/>
          <p:nvPr/>
        </p:nvSpPr>
        <p:spPr>
          <a:xfrm>
            <a:off x="3050223" y="5250041"/>
            <a:ext cx="1907160" cy="561545"/>
          </a:xfrm>
          <a:prstGeom prst="rect">
            <a:avLst/>
          </a:prstGeom>
          <a:noFill/>
          <a:ln w="38100">
            <a:solidFill>
              <a:srgbClr val="A4A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Easier to implement in IAMs</a:t>
            </a:r>
          </a:p>
        </p:txBody>
      </p:sp>
      <p:sp>
        <p:nvSpPr>
          <p:cNvPr id="38" name="Rectangle 37">
            <a:extLst>
              <a:ext uri="{FF2B5EF4-FFF2-40B4-BE49-F238E27FC236}">
                <a16:creationId xmlns:a16="http://schemas.microsoft.com/office/drawing/2014/main" id="{5A74BB02-F834-1E47-A3B6-710FB58774C0}"/>
              </a:ext>
            </a:extLst>
          </p:cNvPr>
          <p:cNvSpPr/>
          <p:nvPr/>
        </p:nvSpPr>
        <p:spPr>
          <a:xfrm>
            <a:off x="6862925" y="3787498"/>
            <a:ext cx="1845644" cy="561545"/>
          </a:xfrm>
          <a:prstGeom prst="rect">
            <a:avLst/>
          </a:prstGeom>
          <a:noFill/>
          <a:ln w="38100">
            <a:solidFill>
              <a:srgbClr val="A4A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Limited coverage of system</a:t>
            </a:r>
          </a:p>
        </p:txBody>
      </p:sp>
      <p:sp>
        <p:nvSpPr>
          <p:cNvPr id="39" name="Rectangle 38">
            <a:extLst>
              <a:ext uri="{FF2B5EF4-FFF2-40B4-BE49-F238E27FC236}">
                <a16:creationId xmlns:a16="http://schemas.microsoft.com/office/drawing/2014/main" id="{B64D85D5-FB5E-8A42-AA28-51D22B0416D4}"/>
              </a:ext>
            </a:extLst>
          </p:cNvPr>
          <p:cNvSpPr/>
          <p:nvPr/>
        </p:nvSpPr>
        <p:spPr>
          <a:xfrm>
            <a:off x="6862925" y="4450475"/>
            <a:ext cx="1845644" cy="521207"/>
          </a:xfrm>
          <a:prstGeom prst="rect">
            <a:avLst/>
          </a:prstGeom>
          <a:noFill/>
          <a:ln w="38100">
            <a:solidFill>
              <a:srgbClr val="A4A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More difficult to implement in IAMs</a:t>
            </a:r>
          </a:p>
        </p:txBody>
      </p:sp>
      <p:sp>
        <p:nvSpPr>
          <p:cNvPr id="40" name="Rectangle 39">
            <a:extLst>
              <a:ext uri="{FF2B5EF4-FFF2-40B4-BE49-F238E27FC236}">
                <a16:creationId xmlns:a16="http://schemas.microsoft.com/office/drawing/2014/main" id="{BC9ECA30-B0D5-9B49-9A2F-8718A521ED19}"/>
              </a:ext>
            </a:extLst>
          </p:cNvPr>
          <p:cNvSpPr/>
          <p:nvPr/>
        </p:nvSpPr>
        <p:spPr>
          <a:xfrm>
            <a:off x="8459699" y="2780409"/>
            <a:ext cx="2172350" cy="56154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Dynamic modelling of lifestyle changes</a:t>
            </a:r>
          </a:p>
        </p:txBody>
      </p:sp>
      <p:sp>
        <p:nvSpPr>
          <p:cNvPr id="41" name="Rectangle 40">
            <a:extLst>
              <a:ext uri="{FF2B5EF4-FFF2-40B4-BE49-F238E27FC236}">
                <a16:creationId xmlns:a16="http://schemas.microsoft.com/office/drawing/2014/main" id="{33699EE1-97DF-4D42-9797-DF341D52FB1F}"/>
              </a:ext>
            </a:extLst>
          </p:cNvPr>
          <p:cNvSpPr/>
          <p:nvPr/>
        </p:nvSpPr>
        <p:spPr>
          <a:xfrm>
            <a:off x="8449240" y="5311658"/>
            <a:ext cx="2168366" cy="56154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More representative of lifestyle changes</a:t>
            </a:r>
          </a:p>
        </p:txBody>
      </p:sp>
      <p:sp>
        <p:nvSpPr>
          <p:cNvPr id="42" name="Rectangle 41">
            <a:extLst>
              <a:ext uri="{FF2B5EF4-FFF2-40B4-BE49-F238E27FC236}">
                <a16:creationId xmlns:a16="http://schemas.microsoft.com/office/drawing/2014/main" id="{3114AECC-950E-BD47-BE35-DA2A96E8A2B0}"/>
              </a:ext>
            </a:extLst>
          </p:cNvPr>
          <p:cNvSpPr/>
          <p:nvPr/>
        </p:nvSpPr>
        <p:spPr>
          <a:xfrm>
            <a:off x="4844672" y="3786993"/>
            <a:ext cx="1854373" cy="56154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Static modelling of lifestyle changes</a:t>
            </a:r>
          </a:p>
        </p:txBody>
      </p:sp>
      <p:sp>
        <p:nvSpPr>
          <p:cNvPr id="43" name="Rectangle 42">
            <a:extLst>
              <a:ext uri="{FF2B5EF4-FFF2-40B4-BE49-F238E27FC236}">
                <a16:creationId xmlns:a16="http://schemas.microsoft.com/office/drawing/2014/main" id="{DD3D35B3-66F4-6241-B071-AAC0416B22BC}"/>
              </a:ext>
            </a:extLst>
          </p:cNvPr>
          <p:cNvSpPr/>
          <p:nvPr/>
        </p:nvSpPr>
        <p:spPr>
          <a:xfrm>
            <a:off x="4844672" y="4450475"/>
            <a:ext cx="1854373" cy="52120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Less representative of lifestyle changes</a:t>
            </a:r>
          </a:p>
        </p:txBody>
      </p:sp>
    </p:spTree>
    <p:extLst>
      <p:ext uri="{BB962C8B-B14F-4D97-AF65-F5344CB8AC3E}">
        <p14:creationId xmlns:p14="http://schemas.microsoft.com/office/powerpoint/2010/main" val="3546587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47567-DA04-6E48-9DB0-D8BB2F285461}"/>
              </a:ext>
            </a:extLst>
          </p:cNvPr>
          <p:cNvSpPr>
            <a:spLocks noGrp="1"/>
          </p:cNvSpPr>
          <p:nvPr>
            <p:ph type="title"/>
          </p:nvPr>
        </p:nvSpPr>
        <p:spPr/>
        <p:txBody>
          <a:bodyPr>
            <a:noAutofit/>
          </a:bodyPr>
          <a:lstStyle/>
          <a:p>
            <a:r>
              <a:rPr lang="en-US" sz="3200" dirty="0">
                <a:solidFill>
                  <a:srgbClr val="0070C0"/>
                </a:solidFill>
              </a:rPr>
              <a:t>Rationale</a:t>
            </a:r>
          </a:p>
        </p:txBody>
      </p:sp>
      <p:sp>
        <p:nvSpPr>
          <p:cNvPr id="3" name="Content Placeholder 2">
            <a:extLst>
              <a:ext uri="{FF2B5EF4-FFF2-40B4-BE49-F238E27FC236}">
                <a16:creationId xmlns:a16="http://schemas.microsoft.com/office/drawing/2014/main" id="{4C491497-0209-2F4C-8231-98DC9358C6D3}"/>
              </a:ext>
            </a:extLst>
          </p:cNvPr>
          <p:cNvSpPr>
            <a:spLocks noGrp="1"/>
          </p:cNvSpPr>
          <p:nvPr>
            <p:ph idx="1"/>
          </p:nvPr>
        </p:nvSpPr>
        <p:spPr>
          <a:xfrm>
            <a:off x="205099" y="1635107"/>
            <a:ext cx="6789670" cy="4496788"/>
          </a:xfrm>
        </p:spPr>
        <p:txBody>
          <a:bodyPr>
            <a:noAutofit/>
          </a:bodyPr>
          <a:lstStyle/>
          <a:p>
            <a:r>
              <a:rPr lang="en-US" sz="2800" dirty="0"/>
              <a:t>Lifestyle changes have proven to be important for meeting ambitious climate targets</a:t>
            </a:r>
          </a:p>
          <a:p>
            <a:endParaRPr lang="en-US" sz="2800" dirty="0"/>
          </a:p>
          <a:p>
            <a:r>
              <a:rPr lang="en-US" sz="2800" dirty="0"/>
              <a:t>Yet… representation in IAMs limited</a:t>
            </a:r>
          </a:p>
          <a:p>
            <a:endParaRPr lang="en-US" sz="2800" dirty="0"/>
          </a:p>
          <a:p>
            <a:r>
              <a:rPr lang="en-US" sz="2800" dirty="0"/>
              <a:t>How can we improve this representation of lifestyles and </a:t>
            </a:r>
            <a:r>
              <a:rPr lang="en-US" sz="2800" dirty="0" err="1"/>
              <a:t>behaviour</a:t>
            </a:r>
            <a:r>
              <a:rPr lang="en-US" sz="2800" dirty="0"/>
              <a:t> in IAMs?</a:t>
            </a:r>
          </a:p>
          <a:p>
            <a:endParaRPr lang="en-US" sz="2800" dirty="0"/>
          </a:p>
        </p:txBody>
      </p:sp>
      <p:grpSp>
        <p:nvGrpSpPr>
          <p:cNvPr id="10" name="Group 9">
            <a:extLst>
              <a:ext uri="{FF2B5EF4-FFF2-40B4-BE49-F238E27FC236}">
                <a16:creationId xmlns:a16="http://schemas.microsoft.com/office/drawing/2014/main" id="{575BC87C-AFAB-456A-AF0B-0565EC9CE160}"/>
              </a:ext>
            </a:extLst>
          </p:cNvPr>
          <p:cNvGrpSpPr/>
          <p:nvPr/>
        </p:nvGrpSpPr>
        <p:grpSpPr>
          <a:xfrm>
            <a:off x="8290560" y="969432"/>
            <a:ext cx="4065561" cy="2897813"/>
            <a:chOff x="5966602" y="2321568"/>
            <a:chExt cx="5393607" cy="4138255"/>
          </a:xfrm>
        </p:grpSpPr>
        <p:grpSp>
          <p:nvGrpSpPr>
            <p:cNvPr id="5" name="Group 4">
              <a:extLst>
                <a:ext uri="{FF2B5EF4-FFF2-40B4-BE49-F238E27FC236}">
                  <a16:creationId xmlns:a16="http://schemas.microsoft.com/office/drawing/2014/main" id="{AB5AD683-0B9E-4108-8D6E-C76936E8DBE8}"/>
                </a:ext>
              </a:extLst>
            </p:cNvPr>
            <p:cNvGrpSpPr/>
            <p:nvPr/>
          </p:nvGrpSpPr>
          <p:grpSpPr>
            <a:xfrm>
              <a:off x="6096000" y="2321568"/>
              <a:ext cx="5264209" cy="4138255"/>
              <a:chOff x="6096000" y="2321568"/>
              <a:chExt cx="5264209" cy="4138255"/>
            </a:xfrm>
          </p:grpSpPr>
          <p:pic>
            <p:nvPicPr>
              <p:cNvPr id="4" name="Picture 3">
                <a:extLst>
                  <a:ext uri="{FF2B5EF4-FFF2-40B4-BE49-F238E27FC236}">
                    <a16:creationId xmlns:a16="http://schemas.microsoft.com/office/drawing/2014/main" id="{08D76C44-4AB8-C04A-95E2-936C78127A6E}"/>
                  </a:ext>
                </a:extLst>
              </p:cNvPr>
              <p:cNvPicPr>
                <a:picLocks noChangeAspect="1"/>
              </p:cNvPicPr>
              <p:nvPr/>
            </p:nvPicPr>
            <p:blipFill>
              <a:blip r:embed="rId3"/>
              <a:stretch>
                <a:fillRect/>
              </a:stretch>
            </p:blipFill>
            <p:spPr>
              <a:xfrm>
                <a:off x="6096000" y="2321568"/>
                <a:ext cx="4974454" cy="4056548"/>
              </a:xfrm>
              <a:prstGeom prst="rect">
                <a:avLst/>
              </a:prstGeom>
            </p:spPr>
          </p:pic>
          <p:sp>
            <p:nvSpPr>
              <p:cNvPr id="7" name="TextBox 6">
                <a:extLst>
                  <a:ext uri="{FF2B5EF4-FFF2-40B4-BE49-F238E27FC236}">
                    <a16:creationId xmlns:a16="http://schemas.microsoft.com/office/drawing/2014/main" id="{365502FE-840A-4B18-9465-0A8062AA1C03}"/>
                  </a:ext>
                </a:extLst>
              </p:cNvPr>
              <p:cNvSpPr txBox="1"/>
              <p:nvPr/>
            </p:nvSpPr>
            <p:spPr>
              <a:xfrm>
                <a:off x="8716285" y="6108204"/>
                <a:ext cx="2643924" cy="351619"/>
              </a:xfrm>
              <a:prstGeom prst="rect">
                <a:avLst/>
              </a:prstGeom>
              <a:noFill/>
            </p:spPr>
            <p:txBody>
              <a:bodyPr wrap="square" rtlCol="0">
                <a:spAutoFit/>
              </a:bodyPr>
              <a:lstStyle/>
              <a:p>
                <a:r>
                  <a:rPr lang="en-GB" sz="1000" dirty="0"/>
                  <a:t>Source: van Vuuren et al. (2016)</a:t>
                </a:r>
              </a:p>
            </p:txBody>
          </p:sp>
        </p:grpSp>
        <p:sp>
          <p:nvSpPr>
            <p:cNvPr id="6" name="Rectangle 5">
              <a:extLst>
                <a:ext uri="{FF2B5EF4-FFF2-40B4-BE49-F238E27FC236}">
                  <a16:creationId xmlns:a16="http://schemas.microsoft.com/office/drawing/2014/main" id="{BF0FBD05-62F3-8046-92B0-63A35CBCDE71}"/>
                </a:ext>
              </a:extLst>
            </p:cNvPr>
            <p:cNvSpPr/>
            <p:nvPr/>
          </p:nvSpPr>
          <p:spPr>
            <a:xfrm>
              <a:off x="5966602" y="3497548"/>
              <a:ext cx="4438025" cy="351619"/>
            </a:xfrm>
            <a:prstGeom prst="rect">
              <a:avLst/>
            </a:prstGeom>
            <a:no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co2-emissions-per-capita">
            <a:extLst>
              <a:ext uri="{FF2B5EF4-FFF2-40B4-BE49-F238E27FC236}">
                <a16:creationId xmlns:a16="http://schemas.microsoft.com/office/drawing/2014/main" id="{4386DA53-D2B4-41F7-B27A-96484F8DA5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0559" y="3831686"/>
            <a:ext cx="3824445" cy="3061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02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A1B0-C682-417B-883E-81A27C6E5685}"/>
              </a:ext>
            </a:extLst>
          </p:cNvPr>
          <p:cNvSpPr>
            <a:spLocks noGrp="1"/>
          </p:cNvSpPr>
          <p:nvPr>
            <p:ph type="title"/>
          </p:nvPr>
        </p:nvSpPr>
        <p:spPr>
          <a:xfrm>
            <a:off x="2194560" y="167412"/>
            <a:ext cx="7802880" cy="644112"/>
          </a:xfrm>
        </p:spPr>
        <p:txBody>
          <a:bodyPr>
            <a:normAutofit fontScale="90000"/>
          </a:bodyPr>
          <a:lstStyle/>
          <a:p>
            <a:r>
              <a:rPr lang="en-US" dirty="0"/>
              <a:t>Existing IAM work on lifestyle change</a:t>
            </a:r>
          </a:p>
        </p:txBody>
      </p:sp>
      <p:pic>
        <p:nvPicPr>
          <p:cNvPr id="2050" name="Picture 2" descr="Image result for computer">
            <a:extLst>
              <a:ext uri="{FF2B5EF4-FFF2-40B4-BE49-F238E27FC236}">
                <a16:creationId xmlns:a16="http://schemas.microsoft.com/office/drawing/2014/main" id="{38B697DD-6357-410E-A908-792BA716A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241" y="1703105"/>
            <a:ext cx="2152650" cy="212407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A724502E-1F18-49EE-8463-6DDEFA1FA734}"/>
              </a:ext>
            </a:extLst>
          </p:cNvPr>
          <p:cNvSpPr/>
          <p:nvPr/>
        </p:nvSpPr>
        <p:spPr>
          <a:xfrm rot="-1500000">
            <a:off x="6018623" y="1689391"/>
            <a:ext cx="1694837" cy="64411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F149CBC-62D9-4AE1-86C5-6A8E52BCDB6D}"/>
              </a:ext>
            </a:extLst>
          </p:cNvPr>
          <p:cNvSpPr txBox="1"/>
          <p:nvPr/>
        </p:nvSpPr>
        <p:spPr>
          <a:xfrm>
            <a:off x="8098971" y="1361430"/>
            <a:ext cx="2196435" cy="523220"/>
          </a:xfrm>
          <a:prstGeom prst="rect">
            <a:avLst/>
          </a:prstGeom>
          <a:noFill/>
        </p:spPr>
        <p:txBody>
          <a:bodyPr wrap="none" rtlCol="0">
            <a:spAutoFit/>
          </a:bodyPr>
          <a:lstStyle/>
          <a:p>
            <a:r>
              <a:rPr lang="en-US" sz="2800" dirty="0"/>
              <a:t>SSP1 scenario</a:t>
            </a:r>
          </a:p>
        </p:txBody>
      </p:sp>
      <p:sp>
        <p:nvSpPr>
          <p:cNvPr id="7" name="Arrow: Right 6">
            <a:extLst>
              <a:ext uri="{FF2B5EF4-FFF2-40B4-BE49-F238E27FC236}">
                <a16:creationId xmlns:a16="http://schemas.microsoft.com/office/drawing/2014/main" id="{A668D372-1F8F-4564-8507-D1E6A04E1312}"/>
              </a:ext>
            </a:extLst>
          </p:cNvPr>
          <p:cNvSpPr/>
          <p:nvPr/>
        </p:nvSpPr>
        <p:spPr>
          <a:xfrm rot="1500000" flipV="1">
            <a:off x="6022087" y="2777939"/>
            <a:ext cx="1691201" cy="64411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D2CBA7A-A1CE-4E1E-8E6D-E3708CFE3F4B}"/>
              </a:ext>
            </a:extLst>
          </p:cNvPr>
          <p:cNvSpPr txBox="1"/>
          <p:nvPr/>
        </p:nvSpPr>
        <p:spPr>
          <a:xfrm>
            <a:off x="7962074" y="3052945"/>
            <a:ext cx="2470228" cy="523220"/>
          </a:xfrm>
          <a:prstGeom prst="rect">
            <a:avLst/>
          </a:prstGeom>
          <a:noFill/>
        </p:spPr>
        <p:txBody>
          <a:bodyPr wrap="none" rtlCol="0">
            <a:spAutoFit/>
          </a:bodyPr>
          <a:lstStyle/>
          <a:p>
            <a:r>
              <a:rPr lang="en-US" sz="2800" dirty="0"/>
              <a:t>Lifestyle studies</a:t>
            </a:r>
          </a:p>
        </p:txBody>
      </p:sp>
      <p:pic>
        <p:nvPicPr>
          <p:cNvPr id="12" name="Picture 11">
            <a:extLst>
              <a:ext uri="{FF2B5EF4-FFF2-40B4-BE49-F238E27FC236}">
                <a16:creationId xmlns:a16="http://schemas.microsoft.com/office/drawing/2014/main" id="{DCB96F07-D7FB-4B7F-BA1C-7DCAC9290828}"/>
              </a:ext>
            </a:extLst>
          </p:cNvPr>
          <p:cNvPicPr>
            <a:picLocks noChangeAspect="1"/>
          </p:cNvPicPr>
          <p:nvPr/>
        </p:nvPicPr>
        <p:blipFill>
          <a:blip r:embed="rId4"/>
          <a:stretch>
            <a:fillRect/>
          </a:stretch>
        </p:blipFill>
        <p:spPr>
          <a:xfrm>
            <a:off x="5763410" y="3907301"/>
            <a:ext cx="6297266" cy="2725948"/>
          </a:xfrm>
          <a:prstGeom prst="rect">
            <a:avLst/>
          </a:prstGeom>
        </p:spPr>
      </p:pic>
      <p:sp>
        <p:nvSpPr>
          <p:cNvPr id="18" name="TextBox 17">
            <a:extLst>
              <a:ext uri="{FF2B5EF4-FFF2-40B4-BE49-F238E27FC236}">
                <a16:creationId xmlns:a16="http://schemas.microsoft.com/office/drawing/2014/main" id="{3C0A4D09-0E8D-4CF6-B27C-63AEE74F5B5B}"/>
              </a:ext>
            </a:extLst>
          </p:cNvPr>
          <p:cNvSpPr txBox="1"/>
          <p:nvPr/>
        </p:nvSpPr>
        <p:spPr>
          <a:xfrm>
            <a:off x="520887" y="1204005"/>
            <a:ext cx="572492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Affectively shows possible impact</a:t>
            </a:r>
          </a:p>
        </p:txBody>
      </p:sp>
      <p:sp>
        <p:nvSpPr>
          <p:cNvPr id="13" name="TextBox 12">
            <a:extLst>
              <a:ext uri="{FF2B5EF4-FFF2-40B4-BE49-F238E27FC236}">
                <a16:creationId xmlns:a16="http://schemas.microsoft.com/office/drawing/2014/main" id="{25F6F005-C232-C24A-B3CD-13606229E6DA}"/>
              </a:ext>
            </a:extLst>
          </p:cNvPr>
          <p:cNvSpPr txBox="1"/>
          <p:nvPr/>
        </p:nvSpPr>
        <p:spPr>
          <a:xfrm>
            <a:off x="10067755" y="6593105"/>
            <a:ext cx="1992921" cy="246221"/>
          </a:xfrm>
          <a:prstGeom prst="rect">
            <a:avLst/>
          </a:prstGeom>
          <a:noFill/>
        </p:spPr>
        <p:txBody>
          <a:bodyPr wrap="square" rtlCol="0">
            <a:spAutoFit/>
          </a:bodyPr>
          <a:lstStyle/>
          <a:p>
            <a:r>
              <a:rPr lang="en-GB" sz="1000" dirty="0"/>
              <a:t>Source: van </a:t>
            </a:r>
            <a:r>
              <a:rPr lang="en-GB" sz="1000" dirty="0" err="1"/>
              <a:t>Sluisveld</a:t>
            </a:r>
            <a:r>
              <a:rPr lang="en-GB" sz="1000" dirty="0"/>
              <a:t> et al. (2016)</a:t>
            </a:r>
          </a:p>
        </p:txBody>
      </p:sp>
      <p:sp>
        <p:nvSpPr>
          <p:cNvPr id="14" name="TextBox 13">
            <a:extLst>
              <a:ext uri="{FF2B5EF4-FFF2-40B4-BE49-F238E27FC236}">
                <a16:creationId xmlns:a16="http://schemas.microsoft.com/office/drawing/2014/main" id="{7FE6413A-33DC-5D45-BC96-75D6F729DC53}"/>
              </a:ext>
            </a:extLst>
          </p:cNvPr>
          <p:cNvSpPr txBox="1"/>
          <p:nvPr/>
        </p:nvSpPr>
        <p:spPr>
          <a:xfrm>
            <a:off x="368488" y="3776800"/>
            <a:ext cx="5394922"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Assumptions relatively ad-hoc; generic</a:t>
            </a:r>
          </a:p>
          <a:p>
            <a:pPr marL="457200" indent="-457200">
              <a:buFont typeface="Arial" panose="020B0604020202020204" pitchFamily="34" charset="0"/>
              <a:buChar char="•"/>
            </a:pPr>
            <a:r>
              <a:rPr lang="en-US" sz="2800" dirty="0"/>
              <a:t>Mostly impact-oriented</a:t>
            </a:r>
          </a:p>
          <a:p>
            <a:pPr marL="457200" indent="-457200">
              <a:buFont typeface="Arial" panose="020B0604020202020204" pitchFamily="34" charset="0"/>
              <a:buChar char="•"/>
            </a:pPr>
            <a:r>
              <a:rPr lang="en-US" sz="2800" dirty="0"/>
              <a:t>Not really based on </a:t>
            </a:r>
            <a:r>
              <a:rPr lang="en-US" sz="2800" dirty="0" err="1"/>
              <a:t>behaviour</a:t>
            </a:r>
            <a:r>
              <a:rPr lang="en-US" sz="2800" dirty="0"/>
              <a:t> science literature</a:t>
            </a:r>
          </a:p>
        </p:txBody>
      </p:sp>
    </p:spTree>
    <p:extLst>
      <p:ext uri="{BB962C8B-B14F-4D97-AF65-F5344CB8AC3E}">
        <p14:creationId xmlns:p14="http://schemas.microsoft.com/office/powerpoint/2010/main" val="404496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8C6945-46AF-DC47-A8B7-DB23AA7CC9D8}"/>
              </a:ext>
            </a:extLst>
          </p:cNvPr>
          <p:cNvSpPr>
            <a:spLocks noGrp="1"/>
          </p:cNvSpPr>
          <p:nvPr>
            <p:ph idx="1"/>
          </p:nvPr>
        </p:nvSpPr>
        <p:spPr>
          <a:xfrm>
            <a:off x="563358" y="1392545"/>
            <a:ext cx="9990558" cy="4545268"/>
          </a:xfrm>
        </p:spPr>
        <p:txBody>
          <a:bodyPr>
            <a:noAutofit/>
          </a:bodyPr>
          <a:lstStyle/>
          <a:p>
            <a:pPr marL="57150" indent="0">
              <a:buNone/>
            </a:pPr>
            <a:r>
              <a:rPr lang="en-US" sz="2800" dirty="0"/>
              <a:t>We distinguish 3 possibilities of lifestyle change modelling in IAMs:</a:t>
            </a:r>
          </a:p>
          <a:p>
            <a:pPr marL="914400" lvl="1" indent="-514350">
              <a:buFont typeface="+mj-lt"/>
              <a:buAutoNum type="arabicParenR"/>
            </a:pPr>
            <a:r>
              <a:rPr lang="en-GB" sz="2800" dirty="0"/>
              <a:t>can be incorporated into </a:t>
            </a:r>
            <a:r>
              <a:rPr lang="en-GB" sz="2800" b="1" dirty="0"/>
              <a:t>narratives </a:t>
            </a:r>
            <a:r>
              <a:rPr lang="en-GB" sz="2800" dirty="0"/>
              <a:t>(i.e. more-detailed storylines) or based on </a:t>
            </a:r>
            <a:r>
              <a:rPr lang="en-GB" sz="2800" b="1" dirty="0"/>
              <a:t>exogenous assumptions</a:t>
            </a:r>
            <a:r>
              <a:rPr lang="en-GB" sz="2800" dirty="0"/>
              <a:t>; </a:t>
            </a:r>
          </a:p>
          <a:p>
            <a:pPr marL="914400" lvl="1" indent="-514350">
              <a:buFont typeface="+mj-lt"/>
              <a:buAutoNum type="arabicParenR"/>
            </a:pPr>
            <a:r>
              <a:rPr lang="en-GB" sz="2800" dirty="0"/>
              <a:t>model </a:t>
            </a:r>
            <a:r>
              <a:rPr lang="en-GB" sz="2800" b="1" dirty="0"/>
              <a:t>endogenously with adjustments of parameters and assumptions </a:t>
            </a:r>
            <a:r>
              <a:rPr lang="en-GB" sz="2800" dirty="0"/>
              <a:t>within the IAMs (e.g. heterogeneity);</a:t>
            </a:r>
            <a:endParaRPr lang="en-US" sz="2800" dirty="0"/>
          </a:p>
          <a:p>
            <a:pPr marL="914400" lvl="1" indent="-514350">
              <a:buFont typeface="+mj-lt"/>
              <a:buAutoNum type="arabicParenR"/>
            </a:pPr>
            <a:r>
              <a:rPr lang="en-GB" sz="2800" dirty="0"/>
              <a:t>by </a:t>
            </a:r>
            <a:r>
              <a:rPr lang="en-GB" sz="2800" b="1" dirty="0"/>
              <a:t>explicitly modelling </a:t>
            </a:r>
            <a:r>
              <a:rPr lang="en-GB" sz="2800" dirty="0"/>
              <a:t>lifestyle change entirely within the model (e.g. a lifestyles module interacting dynamically).</a:t>
            </a:r>
            <a:endParaRPr lang="en-US" sz="2800" dirty="0"/>
          </a:p>
        </p:txBody>
      </p:sp>
      <p:sp>
        <p:nvSpPr>
          <p:cNvPr id="5" name="Title 4">
            <a:extLst>
              <a:ext uri="{FF2B5EF4-FFF2-40B4-BE49-F238E27FC236}">
                <a16:creationId xmlns:a16="http://schemas.microsoft.com/office/drawing/2014/main" id="{FF5780D5-62FE-4AFF-B319-834C1F1A4DBD}"/>
              </a:ext>
            </a:extLst>
          </p:cNvPr>
          <p:cNvSpPr>
            <a:spLocks noGrp="1"/>
          </p:cNvSpPr>
          <p:nvPr>
            <p:ph type="title"/>
          </p:nvPr>
        </p:nvSpPr>
        <p:spPr>
          <a:xfrm>
            <a:off x="2231136" y="167738"/>
            <a:ext cx="7729728" cy="832120"/>
          </a:xfrm>
        </p:spPr>
        <p:txBody>
          <a:bodyPr>
            <a:normAutofit fontScale="90000"/>
          </a:bodyPr>
          <a:lstStyle/>
          <a:p>
            <a:r>
              <a:rPr lang="en-US" dirty="0"/>
              <a:t>Opportunities to model </a:t>
            </a:r>
            <a:br>
              <a:rPr lang="en-US" dirty="0"/>
            </a:br>
            <a:r>
              <a:rPr lang="en-US" dirty="0"/>
              <a:t>lifestyle changes</a:t>
            </a:r>
          </a:p>
        </p:txBody>
      </p:sp>
      <p:pic>
        <p:nvPicPr>
          <p:cNvPr id="8" name="Picture 7">
            <a:extLst>
              <a:ext uri="{FF2B5EF4-FFF2-40B4-BE49-F238E27FC236}">
                <a16:creationId xmlns:a16="http://schemas.microsoft.com/office/drawing/2014/main" id="{E2BD4433-4F27-427E-8292-62BA72C03710}"/>
              </a:ext>
            </a:extLst>
          </p:cNvPr>
          <p:cNvPicPr>
            <a:picLocks noChangeAspect="1"/>
          </p:cNvPicPr>
          <p:nvPr/>
        </p:nvPicPr>
        <p:blipFill>
          <a:blip r:embed="rId3"/>
          <a:stretch>
            <a:fillRect/>
          </a:stretch>
        </p:blipFill>
        <p:spPr>
          <a:xfrm>
            <a:off x="9753955" y="1810958"/>
            <a:ext cx="2207661" cy="1244170"/>
          </a:xfrm>
          <a:prstGeom prst="rect">
            <a:avLst/>
          </a:prstGeom>
        </p:spPr>
      </p:pic>
      <p:pic>
        <p:nvPicPr>
          <p:cNvPr id="19" name="Picture 18">
            <a:extLst>
              <a:ext uri="{FF2B5EF4-FFF2-40B4-BE49-F238E27FC236}">
                <a16:creationId xmlns:a16="http://schemas.microsoft.com/office/drawing/2014/main" id="{86856209-7654-4136-BB42-AC19027CD49E}"/>
              </a:ext>
            </a:extLst>
          </p:cNvPr>
          <p:cNvPicPr>
            <a:picLocks noChangeAspect="1"/>
          </p:cNvPicPr>
          <p:nvPr/>
        </p:nvPicPr>
        <p:blipFill>
          <a:blip r:embed="rId4"/>
          <a:stretch>
            <a:fillRect/>
          </a:stretch>
        </p:blipFill>
        <p:spPr>
          <a:xfrm>
            <a:off x="3301149" y="4889478"/>
            <a:ext cx="3149635" cy="1968522"/>
          </a:xfrm>
          <a:prstGeom prst="rect">
            <a:avLst/>
          </a:prstGeom>
        </p:spPr>
      </p:pic>
      <p:grpSp>
        <p:nvGrpSpPr>
          <p:cNvPr id="26" name="Group 25">
            <a:extLst>
              <a:ext uri="{FF2B5EF4-FFF2-40B4-BE49-F238E27FC236}">
                <a16:creationId xmlns:a16="http://schemas.microsoft.com/office/drawing/2014/main" id="{C5A7F112-3DDD-4713-903A-3DFC08E30195}"/>
              </a:ext>
            </a:extLst>
          </p:cNvPr>
          <p:cNvGrpSpPr/>
          <p:nvPr/>
        </p:nvGrpSpPr>
        <p:grpSpPr>
          <a:xfrm>
            <a:off x="7450580" y="4536449"/>
            <a:ext cx="4640573" cy="2366998"/>
            <a:chOff x="7404281" y="2887776"/>
            <a:chExt cx="4640573" cy="2366998"/>
          </a:xfrm>
        </p:grpSpPr>
        <p:pic>
          <p:nvPicPr>
            <p:cNvPr id="23" name="Picture 22">
              <a:extLst>
                <a:ext uri="{FF2B5EF4-FFF2-40B4-BE49-F238E27FC236}">
                  <a16:creationId xmlns:a16="http://schemas.microsoft.com/office/drawing/2014/main" id="{0DF00A00-8085-4AB6-8A60-02B31DD4F9A6}"/>
                </a:ext>
              </a:extLst>
            </p:cNvPr>
            <p:cNvPicPr>
              <a:picLocks noChangeAspect="1"/>
            </p:cNvPicPr>
            <p:nvPr/>
          </p:nvPicPr>
          <p:blipFill>
            <a:blip r:embed="rId5"/>
            <a:stretch>
              <a:fillRect/>
            </a:stretch>
          </p:blipFill>
          <p:spPr>
            <a:xfrm>
              <a:off x="7404281" y="2887776"/>
              <a:ext cx="3149635" cy="2366998"/>
            </a:xfrm>
            <a:prstGeom prst="rect">
              <a:avLst/>
            </a:prstGeom>
          </p:spPr>
        </p:pic>
        <p:sp>
          <p:nvSpPr>
            <p:cNvPr id="24" name="Arrow: Right 23">
              <a:extLst>
                <a:ext uri="{FF2B5EF4-FFF2-40B4-BE49-F238E27FC236}">
                  <a16:creationId xmlns:a16="http://schemas.microsoft.com/office/drawing/2014/main" id="{1A3D02D4-2AE3-4D25-B9B9-9A93C27B748A}"/>
                </a:ext>
              </a:extLst>
            </p:cNvPr>
            <p:cNvSpPr/>
            <p:nvPr/>
          </p:nvSpPr>
          <p:spPr>
            <a:xfrm>
              <a:off x="10677571" y="3747350"/>
              <a:ext cx="262759" cy="4729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D5DD8F2-BE2D-4409-8758-E0A35E55DA77}"/>
                </a:ext>
              </a:extLst>
            </p:cNvPr>
            <p:cNvSpPr txBox="1"/>
            <p:nvPr/>
          </p:nvSpPr>
          <p:spPr>
            <a:xfrm>
              <a:off x="11039697" y="3722223"/>
              <a:ext cx="1005157" cy="523220"/>
            </a:xfrm>
            <a:prstGeom prst="rect">
              <a:avLst/>
            </a:prstGeom>
            <a:solidFill>
              <a:schemeClr val="accent1"/>
            </a:solidFill>
          </p:spPr>
          <p:txBody>
            <a:bodyPr wrap="square" rtlCol="0">
              <a:spAutoFit/>
            </a:bodyPr>
            <a:lstStyle/>
            <a:p>
              <a:pPr algn="ctr"/>
              <a:r>
                <a:rPr lang="en-US" sz="2800" dirty="0"/>
                <a:t>IAMs</a:t>
              </a:r>
            </a:p>
          </p:txBody>
        </p:sp>
      </p:grpSp>
    </p:spTree>
    <p:extLst>
      <p:ext uri="{BB962C8B-B14F-4D97-AF65-F5344CB8AC3E}">
        <p14:creationId xmlns:p14="http://schemas.microsoft.com/office/powerpoint/2010/main" val="113026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82EEC-44A4-483E-895B-D567154A7A28}"/>
              </a:ext>
            </a:extLst>
          </p:cNvPr>
          <p:cNvSpPr>
            <a:spLocks noGrp="1"/>
          </p:cNvSpPr>
          <p:nvPr>
            <p:ph type="title"/>
          </p:nvPr>
        </p:nvSpPr>
        <p:spPr>
          <a:xfrm>
            <a:off x="2231136" y="167737"/>
            <a:ext cx="7729728" cy="885853"/>
          </a:xfrm>
        </p:spPr>
        <p:txBody>
          <a:bodyPr>
            <a:normAutofit fontScale="90000"/>
          </a:bodyPr>
          <a:lstStyle/>
          <a:p>
            <a:r>
              <a:rPr lang="en-US" dirty="0"/>
              <a:t>In search of a systematic representation</a:t>
            </a:r>
          </a:p>
        </p:txBody>
      </p:sp>
      <p:sp>
        <p:nvSpPr>
          <p:cNvPr id="5" name="Rectangle 4">
            <a:extLst>
              <a:ext uri="{FF2B5EF4-FFF2-40B4-BE49-F238E27FC236}">
                <a16:creationId xmlns:a16="http://schemas.microsoft.com/office/drawing/2014/main" id="{45028E30-5611-40F4-85D6-D8CCFD70CBB7}"/>
              </a:ext>
            </a:extLst>
          </p:cNvPr>
          <p:cNvSpPr/>
          <p:nvPr/>
        </p:nvSpPr>
        <p:spPr>
          <a:xfrm>
            <a:off x="5045534" y="2846165"/>
            <a:ext cx="3672408" cy="2376264"/>
          </a:xfrm>
          <a:prstGeom prst="rect">
            <a:avLst/>
          </a:prstGeom>
          <a:solidFill>
            <a:srgbClr val="E46C0A">
              <a:alpha val="50196"/>
            </a:srgbClr>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b"/>
          <a:lstStyle/>
          <a:p>
            <a:pPr algn="r"/>
            <a:r>
              <a:rPr lang="en-US" dirty="0"/>
              <a:t>Impact-oriented description</a:t>
            </a:r>
          </a:p>
        </p:txBody>
      </p:sp>
      <p:sp>
        <p:nvSpPr>
          <p:cNvPr id="6" name="Rectangle 5">
            <a:extLst>
              <a:ext uri="{FF2B5EF4-FFF2-40B4-BE49-F238E27FC236}">
                <a16:creationId xmlns:a16="http://schemas.microsoft.com/office/drawing/2014/main" id="{ABCB6CF0-7EE5-42A8-9DBC-BFEA0A8F0665}"/>
              </a:ext>
            </a:extLst>
          </p:cNvPr>
          <p:cNvSpPr/>
          <p:nvPr/>
        </p:nvSpPr>
        <p:spPr>
          <a:xfrm>
            <a:off x="3153631" y="2486125"/>
            <a:ext cx="3672408" cy="2376264"/>
          </a:xfrm>
          <a:prstGeom prst="rect">
            <a:avLst/>
          </a:prstGeom>
          <a:solidFill>
            <a:srgbClr val="92D050">
              <a:alpha val="50980"/>
            </a:srgbClr>
          </a:solid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t"/>
          <a:lstStyle/>
          <a:p>
            <a:r>
              <a:rPr lang="en-US" dirty="0"/>
              <a:t>Intent-oriented description</a:t>
            </a:r>
          </a:p>
        </p:txBody>
      </p:sp>
      <p:sp>
        <p:nvSpPr>
          <p:cNvPr id="7" name="Down Arrow 5">
            <a:extLst>
              <a:ext uri="{FF2B5EF4-FFF2-40B4-BE49-F238E27FC236}">
                <a16:creationId xmlns:a16="http://schemas.microsoft.com/office/drawing/2014/main" id="{62C12479-65A4-4C7D-87B8-B728FE1A013B}"/>
              </a:ext>
            </a:extLst>
          </p:cNvPr>
          <p:cNvSpPr/>
          <p:nvPr/>
        </p:nvSpPr>
        <p:spPr>
          <a:xfrm rot="16200000">
            <a:off x="6702298" y="3671935"/>
            <a:ext cx="299301" cy="330784"/>
          </a:xfrm>
          <a:prstGeom prst="downArrow">
            <a:avLst>
              <a:gd name="adj1" fmla="val 50000"/>
              <a:gd name="adj2" fmla="val 471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6">
            <a:extLst>
              <a:ext uri="{FF2B5EF4-FFF2-40B4-BE49-F238E27FC236}">
                <a16:creationId xmlns:a16="http://schemas.microsoft.com/office/drawing/2014/main" id="{C7FDADC4-6225-4E12-8CA6-AB5266420021}"/>
              </a:ext>
            </a:extLst>
          </p:cNvPr>
          <p:cNvSpPr/>
          <p:nvPr/>
        </p:nvSpPr>
        <p:spPr>
          <a:xfrm rot="16200000">
            <a:off x="4767777" y="3678182"/>
            <a:ext cx="299301" cy="330784"/>
          </a:xfrm>
          <a:prstGeom prst="downArrow">
            <a:avLst>
              <a:gd name="adj1" fmla="val 50000"/>
              <a:gd name="adj2" fmla="val 471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1F7916-1346-4518-B867-2F73400CEF18}"/>
              </a:ext>
            </a:extLst>
          </p:cNvPr>
          <p:cNvSpPr/>
          <p:nvPr/>
        </p:nvSpPr>
        <p:spPr>
          <a:xfrm>
            <a:off x="3369655" y="3517119"/>
            <a:ext cx="1368152" cy="647709"/>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Motivations</a:t>
            </a:r>
          </a:p>
        </p:txBody>
      </p:sp>
      <p:sp>
        <p:nvSpPr>
          <p:cNvPr id="10" name="Rectangle 9">
            <a:extLst>
              <a:ext uri="{FF2B5EF4-FFF2-40B4-BE49-F238E27FC236}">
                <a16:creationId xmlns:a16="http://schemas.microsoft.com/office/drawing/2014/main" id="{0E653873-2A6A-45A0-B0EF-4E2820CF3BEB}"/>
              </a:ext>
            </a:extLst>
          </p:cNvPr>
          <p:cNvSpPr/>
          <p:nvPr/>
        </p:nvSpPr>
        <p:spPr>
          <a:xfrm>
            <a:off x="7042063" y="3517119"/>
            <a:ext cx="1368152" cy="647709"/>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Outcomes</a:t>
            </a:r>
          </a:p>
        </p:txBody>
      </p:sp>
      <p:sp>
        <p:nvSpPr>
          <p:cNvPr id="11" name="Rectangle 10">
            <a:extLst>
              <a:ext uri="{FF2B5EF4-FFF2-40B4-BE49-F238E27FC236}">
                <a16:creationId xmlns:a16="http://schemas.microsoft.com/office/drawing/2014/main" id="{51F365F2-650E-44F0-99BC-7C3F436CF6CF}"/>
              </a:ext>
            </a:extLst>
          </p:cNvPr>
          <p:cNvSpPr/>
          <p:nvPr/>
        </p:nvSpPr>
        <p:spPr>
          <a:xfrm>
            <a:off x="5097847" y="2976877"/>
            <a:ext cx="1584176" cy="172819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Behavioural actions</a:t>
            </a:r>
          </a:p>
        </p:txBody>
      </p:sp>
      <p:sp>
        <p:nvSpPr>
          <p:cNvPr id="12" name="Rectangle 11">
            <a:extLst>
              <a:ext uri="{FF2B5EF4-FFF2-40B4-BE49-F238E27FC236}">
                <a16:creationId xmlns:a16="http://schemas.microsoft.com/office/drawing/2014/main" id="{58C1EA93-0CE8-41F9-A031-4026B3D3992E}"/>
              </a:ext>
            </a:extLst>
          </p:cNvPr>
          <p:cNvSpPr/>
          <p:nvPr/>
        </p:nvSpPr>
        <p:spPr>
          <a:xfrm>
            <a:off x="1018515" y="1508248"/>
            <a:ext cx="4292394" cy="523220"/>
          </a:xfrm>
          <a:prstGeom prst="rect">
            <a:avLst/>
          </a:prstGeom>
        </p:spPr>
        <p:txBody>
          <a:bodyPr wrap="none">
            <a:spAutoFit/>
          </a:bodyPr>
          <a:lstStyle/>
          <a:p>
            <a:pPr marL="457200" indent="-457200">
              <a:buFont typeface="Arial" panose="020B0604020202020204" pitchFamily="34" charset="0"/>
              <a:buChar char="•"/>
            </a:pPr>
            <a:r>
              <a:rPr lang="en-US" sz="2800" dirty="0"/>
              <a:t>From </a:t>
            </a:r>
            <a:r>
              <a:rPr lang="en-US" sz="2800" dirty="0" err="1"/>
              <a:t>behaviour</a:t>
            </a:r>
            <a:r>
              <a:rPr lang="en-US" sz="2800" dirty="0"/>
              <a:t> research</a:t>
            </a:r>
          </a:p>
        </p:txBody>
      </p:sp>
    </p:spTree>
    <p:extLst>
      <p:ext uri="{BB962C8B-B14F-4D97-AF65-F5344CB8AC3E}">
        <p14:creationId xmlns:p14="http://schemas.microsoft.com/office/powerpoint/2010/main" val="150399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82EEC-44A4-483E-895B-D567154A7A28}"/>
              </a:ext>
            </a:extLst>
          </p:cNvPr>
          <p:cNvSpPr>
            <a:spLocks noGrp="1"/>
          </p:cNvSpPr>
          <p:nvPr>
            <p:ph type="title"/>
          </p:nvPr>
        </p:nvSpPr>
        <p:spPr>
          <a:xfrm>
            <a:off x="2231136" y="167738"/>
            <a:ext cx="7729728" cy="785560"/>
          </a:xfrm>
        </p:spPr>
        <p:txBody>
          <a:bodyPr>
            <a:normAutofit fontScale="90000"/>
          </a:bodyPr>
          <a:lstStyle/>
          <a:p>
            <a:r>
              <a:rPr lang="en-US" dirty="0"/>
              <a:t>In search of a systematic representation</a:t>
            </a:r>
          </a:p>
        </p:txBody>
      </p:sp>
      <p:sp>
        <p:nvSpPr>
          <p:cNvPr id="5" name="Rectangle 4">
            <a:extLst>
              <a:ext uri="{FF2B5EF4-FFF2-40B4-BE49-F238E27FC236}">
                <a16:creationId xmlns:a16="http://schemas.microsoft.com/office/drawing/2014/main" id="{45028E30-5611-40F4-85D6-D8CCFD70CBB7}"/>
              </a:ext>
            </a:extLst>
          </p:cNvPr>
          <p:cNvSpPr/>
          <p:nvPr/>
        </p:nvSpPr>
        <p:spPr>
          <a:xfrm>
            <a:off x="802943" y="1178400"/>
            <a:ext cx="4341885" cy="541571"/>
          </a:xfrm>
          <a:prstGeom prst="rect">
            <a:avLst/>
          </a:prstGeom>
          <a:solidFill>
            <a:srgbClr val="E46C0A">
              <a:alpha val="50196"/>
            </a:srgbClr>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b"/>
          <a:lstStyle/>
          <a:p>
            <a:pPr algn="r"/>
            <a:r>
              <a:rPr lang="en-US" sz="2800" dirty="0"/>
              <a:t>Impact-oriented description</a:t>
            </a:r>
          </a:p>
        </p:txBody>
      </p:sp>
      <p:sp>
        <p:nvSpPr>
          <p:cNvPr id="17" name="Rectangle 16">
            <a:extLst>
              <a:ext uri="{FF2B5EF4-FFF2-40B4-BE49-F238E27FC236}">
                <a16:creationId xmlns:a16="http://schemas.microsoft.com/office/drawing/2014/main" id="{2F042C83-7361-4219-B210-28DC63AA2296}"/>
              </a:ext>
            </a:extLst>
          </p:cNvPr>
          <p:cNvSpPr/>
          <p:nvPr/>
        </p:nvSpPr>
        <p:spPr>
          <a:xfrm>
            <a:off x="4204897" y="4219340"/>
            <a:ext cx="1773943" cy="971679"/>
          </a:xfrm>
          <a:prstGeom prst="rect">
            <a:avLst/>
          </a:prstGeom>
          <a:solidFill>
            <a:schemeClr val="bg1">
              <a:lumMod val="95000"/>
            </a:schemeClr>
          </a:solidFill>
          <a:ln w="889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rPr>
              <a:t>Efficiency</a:t>
            </a:r>
          </a:p>
        </p:txBody>
      </p:sp>
      <p:sp>
        <p:nvSpPr>
          <p:cNvPr id="18" name="Rectangle 17">
            <a:extLst>
              <a:ext uri="{FF2B5EF4-FFF2-40B4-BE49-F238E27FC236}">
                <a16:creationId xmlns:a16="http://schemas.microsoft.com/office/drawing/2014/main" id="{D9AA834E-E30A-4427-8E8B-8D0161B444FA}"/>
              </a:ext>
            </a:extLst>
          </p:cNvPr>
          <p:cNvSpPr/>
          <p:nvPr/>
        </p:nvSpPr>
        <p:spPr>
          <a:xfrm>
            <a:off x="3908429" y="2786140"/>
            <a:ext cx="52766" cy="971679"/>
          </a:xfrm>
          <a:prstGeom prst="rect">
            <a:avLst/>
          </a:prstGeom>
          <a:solidFill>
            <a:schemeClr val="bg1">
              <a:lumMod val="95000"/>
            </a:schemeClr>
          </a:solidFill>
          <a:ln w="114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5995C86-525D-4752-88BC-FF02F4013ABD}"/>
              </a:ext>
            </a:extLst>
          </p:cNvPr>
          <p:cNvSpPr/>
          <p:nvPr/>
        </p:nvSpPr>
        <p:spPr>
          <a:xfrm>
            <a:off x="4293615" y="2570116"/>
            <a:ext cx="135632" cy="971679"/>
          </a:xfrm>
          <a:prstGeom prst="rect">
            <a:avLst/>
          </a:prstGeom>
          <a:solidFill>
            <a:schemeClr val="bg1">
              <a:lumMod val="95000"/>
            </a:schemeClr>
          </a:solidFill>
          <a:ln w="152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D11480-5150-47CC-8270-6FD655FFEF57}"/>
              </a:ext>
            </a:extLst>
          </p:cNvPr>
          <p:cNvSpPr/>
          <p:nvPr/>
        </p:nvSpPr>
        <p:spPr>
          <a:xfrm>
            <a:off x="4559941" y="2540607"/>
            <a:ext cx="885801" cy="908424"/>
          </a:xfrm>
          <a:prstGeom prst="rect">
            <a:avLst/>
          </a:prstGeom>
          <a:solidFill>
            <a:schemeClr val="bg1">
              <a:lumMod val="95000"/>
            </a:schemeClr>
          </a:solidFill>
          <a:ln w="152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350267-617B-44D3-B02A-2AC4AAD016A9}"/>
              </a:ext>
            </a:extLst>
          </p:cNvPr>
          <p:cNvSpPr/>
          <p:nvPr/>
        </p:nvSpPr>
        <p:spPr>
          <a:xfrm>
            <a:off x="5013696" y="2693006"/>
            <a:ext cx="360040" cy="957229"/>
          </a:xfrm>
          <a:prstGeom prst="rect">
            <a:avLst/>
          </a:prstGeom>
          <a:solidFill>
            <a:schemeClr val="bg1">
              <a:lumMod val="95000"/>
            </a:schemeClr>
          </a:solidFill>
          <a:ln w="152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9C9468-5DEB-4E60-8D17-9D80739AB256}"/>
              </a:ext>
            </a:extLst>
          </p:cNvPr>
          <p:cNvSpPr/>
          <p:nvPr/>
        </p:nvSpPr>
        <p:spPr>
          <a:xfrm>
            <a:off x="5877791" y="4010276"/>
            <a:ext cx="360040" cy="957229"/>
          </a:xfrm>
          <a:prstGeom prst="rect">
            <a:avLst/>
          </a:prstGeom>
          <a:solidFill>
            <a:schemeClr val="bg1">
              <a:lumMod val="95000"/>
            </a:schemeClr>
          </a:solidFill>
          <a:ln w="254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4EF2910-692C-41A9-B48C-3A0FADBEA201}"/>
              </a:ext>
            </a:extLst>
          </p:cNvPr>
          <p:cNvSpPr/>
          <p:nvPr/>
        </p:nvSpPr>
        <p:spPr>
          <a:xfrm>
            <a:off x="6130949" y="4011684"/>
            <a:ext cx="360040" cy="957229"/>
          </a:xfrm>
          <a:prstGeom prst="rect">
            <a:avLst/>
          </a:prstGeom>
          <a:solidFill>
            <a:schemeClr val="bg1">
              <a:lumMod val="95000"/>
            </a:schemeClr>
          </a:solid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002348D-1241-4D6B-9B24-4F9657CCD62B}"/>
              </a:ext>
            </a:extLst>
          </p:cNvPr>
          <p:cNvSpPr/>
          <p:nvPr/>
        </p:nvSpPr>
        <p:spPr>
          <a:xfrm>
            <a:off x="7171544" y="4091373"/>
            <a:ext cx="432048" cy="1008112"/>
          </a:xfrm>
          <a:prstGeom prst="rect">
            <a:avLst/>
          </a:prstGeom>
          <a:solidFill>
            <a:schemeClr val="bg1">
              <a:lumMod val="95000"/>
            </a:schemeClr>
          </a:solidFill>
          <a:ln w="2286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34BF2A6-B732-4E33-AA73-C54FFD956DDE}"/>
              </a:ext>
            </a:extLst>
          </p:cNvPr>
          <p:cNvSpPr/>
          <p:nvPr/>
        </p:nvSpPr>
        <p:spPr>
          <a:xfrm>
            <a:off x="7749999" y="4010276"/>
            <a:ext cx="432048" cy="1008112"/>
          </a:xfrm>
          <a:prstGeom prst="rect">
            <a:avLst/>
          </a:prstGeom>
          <a:solidFill>
            <a:schemeClr val="bg1">
              <a:lumMod val="95000"/>
            </a:schemeClr>
          </a:solidFill>
          <a:ln w="254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939A468-693B-4E5D-AA8C-30231E71E639}"/>
              </a:ext>
            </a:extLst>
          </p:cNvPr>
          <p:cNvSpPr/>
          <p:nvPr/>
        </p:nvSpPr>
        <p:spPr>
          <a:xfrm>
            <a:off x="7894015" y="2683410"/>
            <a:ext cx="432048" cy="1008112"/>
          </a:xfrm>
          <a:prstGeom prst="rect">
            <a:avLst/>
          </a:prstGeom>
          <a:solidFill>
            <a:schemeClr val="bg1">
              <a:lumMod val="95000"/>
            </a:schemeClr>
          </a:solidFill>
          <a:ln w="241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A4D92CF-C557-42E2-A3C1-C4DFB00AA810}"/>
              </a:ext>
            </a:extLst>
          </p:cNvPr>
          <p:cNvSpPr/>
          <p:nvPr/>
        </p:nvSpPr>
        <p:spPr>
          <a:xfrm>
            <a:off x="8977147" y="2955598"/>
            <a:ext cx="68996" cy="479435"/>
          </a:xfrm>
          <a:prstGeom prst="rect">
            <a:avLst/>
          </a:prstGeom>
          <a:solidFill>
            <a:schemeClr val="bg1">
              <a:lumMod val="95000"/>
            </a:schemeClr>
          </a:solidFill>
          <a:ln w="241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EAE283F-5D6F-4A8F-A385-5BD5FC243D94}"/>
              </a:ext>
            </a:extLst>
          </p:cNvPr>
          <p:cNvSpPr/>
          <p:nvPr/>
        </p:nvSpPr>
        <p:spPr>
          <a:xfrm>
            <a:off x="9197200" y="3120240"/>
            <a:ext cx="218711" cy="529995"/>
          </a:xfrm>
          <a:prstGeom prst="rect">
            <a:avLst/>
          </a:prstGeom>
          <a:solidFill>
            <a:schemeClr val="bg1">
              <a:lumMod val="95000"/>
            </a:schemeClr>
          </a:solidFill>
          <a:ln w="241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36E61D1-8F9C-4B23-93A0-3D66BF4D33B5}"/>
              </a:ext>
            </a:extLst>
          </p:cNvPr>
          <p:cNvSpPr/>
          <p:nvPr/>
        </p:nvSpPr>
        <p:spPr>
          <a:xfrm>
            <a:off x="2876350" y="5360216"/>
            <a:ext cx="6268874" cy="476576"/>
          </a:xfrm>
          <a:prstGeom prst="rect">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n>
                  <a:solidFill>
                    <a:schemeClr val="bg1"/>
                  </a:solidFill>
                </a:ln>
              </a:rPr>
              <a:t>Avoid-shift-improve (ASI) framework</a:t>
            </a:r>
          </a:p>
        </p:txBody>
      </p:sp>
      <p:grpSp>
        <p:nvGrpSpPr>
          <p:cNvPr id="30" name="Group 29">
            <a:extLst>
              <a:ext uri="{FF2B5EF4-FFF2-40B4-BE49-F238E27FC236}">
                <a16:creationId xmlns:a16="http://schemas.microsoft.com/office/drawing/2014/main" id="{068CF6E7-1695-4FFC-B4D9-A8CD54D43D8C}"/>
              </a:ext>
            </a:extLst>
          </p:cNvPr>
          <p:cNvGrpSpPr/>
          <p:nvPr/>
        </p:nvGrpSpPr>
        <p:grpSpPr>
          <a:xfrm>
            <a:off x="1714651" y="5319687"/>
            <a:ext cx="8343237" cy="718059"/>
            <a:chOff x="2048897" y="4418078"/>
            <a:chExt cx="8343237" cy="718059"/>
          </a:xfrm>
        </p:grpSpPr>
        <p:sp>
          <p:nvSpPr>
            <p:cNvPr id="31" name="Rectangle 30">
              <a:extLst>
                <a:ext uri="{FF2B5EF4-FFF2-40B4-BE49-F238E27FC236}">
                  <a16:creationId xmlns:a16="http://schemas.microsoft.com/office/drawing/2014/main" id="{D35237EA-4777-4792-8601-21CD89CF066B}"/>
                </a:ext>
              </a:extLst>
            </p:cNvPr>
            <p:cNvSpPr/>
            <p:nvPr/>
          </p:nvSpPr>
          <p:spPr>
            <a:xfrm>
              <a:off x="2048897" y="4418078"/>
              <a:ext cx="8343237" cy="7180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E.g. TRANSPORT</a:t>
              </a:r>
            </a:p>
          </p:txBody>
        </p:sp>
        <p:sp>
          <p:nvSpPr>
            <p:cNvPr id="32" name="Rectangle 31">
              <a:extLst>
                <a:ext uri="{FF2B5EF4-FFF2-40B4-BE49-F238E27FC236}">
                  <a16:creationId xmlns:a16="http://schemas.microsoft.com/office/drawing/2014/main" id="{A6E2D07B-A6F8-4CA3-AD5E-C6C59F6F376D}"/>
                </a:ext>
              </a:extLst>
            </p:cNvPr>
            <p:cNvSpPr/>
            <p:nvPr/>
          </p:nvSpPr>
          <p:spPr>
            <a:xfrm>
              <a:off x="4168906" y="4478537"/>
              <a:ext cx="1787206" cy="572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Change  in vehicle choice</a:t>
              </a:r>
            </a:p>
          </p:txBody>
        </p:sp>
        <p:sp>
          <p:nvSpPr>
            <p:cNvPr id="33" name="Rectangle 32">
              <a:extLst>
                <a:ext uri="{FF2B5EF4-FFF2-40B4-BE49-F238E27FC236}">
                  <a16:creationId xmlns:a16="http://schemas.microsoft.com/office/drawing/2014/main" id="{B2062478-7DC0-4F60-820B-A3F70B5AD142}"/>
                </a:ext>
              </a:extLst>
            </p:cNvPr>
            <p:cNvSpPr/>
            <p:nvPr/>
          </p:nvSpPr>
          <p:spPr>
            <a:xfrm>
              <a:off x="6388161" y="4491038"/>
              <a:ext cx="1787206" cy="572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Shift in transport mode</a:t>
              </a:r>
            </a:p>
          </p:txBody>
        </p:sp>
        <p:sp>
          <p:nvSpPr>
            <p:cNvPr id="34" name="Rectangle 33">
              <a:extLst>
                <a:ext uri="{FF2B5EF4-FFF2-40B4-BE49-F238E27FC236}">
                  <a16:creationId xmlns:a16="http://schemas.microsoft.com/office/drawing/2014/main" id="{2B3C3FB5-43F4-482B-A732-C6802C4916C0}"/>
                </a:ext>
              </a:extLst>
            </p:cNvPr>
            <p:cNvSpPr/>
            <p:nvPr/>
          </p:nvSpPr>
          <p:spPr>
            <a:xfrm>
              <a:off x="8461350" y="4491037"/>
              <a:ext cx="1787206" cy="572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Change in travel distance</a:t>
              </a:r>
            </a:p>
          </p:txBody>
        </p:sp>
      </p:grpSp>
      <p:cxnSp>
        <p:nvCxnSpPr>
          <p:cNvPr id="4" name="Straight Connector 3">
            <a:extLst>
              <a:ext uri="{FF2B5EF4-FFF2-40B4-BE49-F238E27FC236}">
                <a16:creationId xmlns:a16="http://schemas.microsoft.com/office/drawing/2014/main" id="{F792049B-AFA3-49F8-AEBF-143691825B9B}"/>
              </a:ext>
            </a:extLst>
          </p:cNvPr>
          <p:cNvCxnSpPr/>
          <p:nvPr/>
        </p:nvCxnSpPr>
        <p:spPr>
          <a:xfrm>
            <a:off x="2876350" y="3344566"/>
            <a:ext cx="616979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D5CABDAC-ACFF-4DC1-B957-02CC678C241F}"/>
              </a:ext>
            </a:extLst>
          </p:cNvPr>
          <p:cNvSpPr/>
          <p:nvPr/>
        </p:nvSpPr>
        <p:spPr>
          <a:xfrm>
            <a:off x="2591234" y="2954471"/>
            <a:ext cx="781395" cy="718059"/>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5BE51CF-F2B0-41EE-AF27-5F686F442CEF}"/>
              </a:ext>
            </a:extLst>
          </p:cNvPr>
          <p:cNvSpPr/>
          <p:nvPr/>
        </p:nvSpPr>
        <p:spPr>
          <a:xfrm>
            <a:off x="4586946" y="2954471"/>
            <a:ext cx="781395" cy="718059"/>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D263FBC-2368-4518-90A0-6C355601AFF5}"/>
              </a:ext>
            </a:extLst>
          </p:cNvPr>
          <p:cNvSpPr/>
          <p:nvPr/>
        </p:nvSpPr>
        <p:spPr>
          <a:xfrm>
            <a:off x="6582658" y="2954471"/>
            <a:ext cx="781395" cy="718059"/>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8C135DE-0EDD-4850-B1B2-01CF622488DF}"/>
              </a:ext>
            </a:extLst>
          </p:cNvPr>
          <p:cNvSpPr/>
          <p:nvPr/>
        </p:nvSpPr>
        <p:spPr>
          <a:xfrm>
            <a:off x="8578371" y="2954471"/>
            <a:ext cx="781395" cy="718059"/>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90F9BD0-B0FB-4AB5-99DE-BF461BBFEECD}"/>
              </a:ext>
            </a:extLst>
          </p:cNvPr>
          <p:cNvSpPr txBox="1"/>
          <p:nvPr/>
        </p:nvSpPr>
        <p:spPr>
          <a:xfrm>
            <a:off x="1908672" y="3834423"/>
            <a:ext cx="2310248" cy="461665"/>
          </a:xfrm>
          <a:prstGeom prst="rect">
            <a:avLst/>
          </a:prstGeom>
          <a:noFill/>
        </p:spPr>
        <p:txBody>
          <a:bodyPr wrap="none" rtlCol="0">
            <a:spAutoFit/>
          </a:bodyPr>
          <a:lstStyle/>
          <a:p>
            <a:r>
              <a:rPr lang="en-US" sz="2400" dirty="0"/>
              <a:t>Business-as-usual</a:t>
            </a:r>
          </a:p>
        </p:txBody>
      </p:sp>
      <p:sp>
        <p:nvSpPr>
          <p:cNvPr id="41" name="TextBox 40">
            <a:extLst>
              <a:ext uri="{FF2B5EF4-FFF2-40B4-BE49-F238E27FC236}">
                <a16:creationId xmlns:a16="http://schemas.microsoft.com/office/drawing/2014/main" id="{1E0131E3-6102-495B-BD4B-3CC5E2AEB573}"/>
              </a:ext>
            </a:extLst>
          </p:cNvPr>
          <p:cNvSpPr txBox="1"/>
          <p:nvPr/>
        </p:nvSpPr>
        <p:spPr>
          <a:xfrm>
            <a:off x="4361431" y="3834423"/>
            <a:ext cx="1209755" cy="461665"/>
          </a:xfrm>
          <a:prstGeom prst="rect">
            <a:avLst/>
          </a:prstGeom>
          <a:noFill/>
        </p:spPr>
        <p:txBody>
          <a:bodyPr wrap="none" rtlCol="0">
            <a:spAutoFit/>
          </a:bodyPr>
          <a:lstStyle/>
          <a:p>
            <a:r>
              <a:rPr lang="en-US" sz="2400" dirty="0"/>
              <a:t>Improve</a:t>
            </a:r>
          </a:p>
        </p:txBody>
      </p:sp>
      <p:sp>
        <p:nvSpPr>
          <p:cNvPr id="42" name="TextBox 41">
            <a:extLst>
              <a:ext uri="{FF2B5EF4-FFF2-40B4-BE49-F238E27FC236}">
                <a16:creationId xmlns:a16="http://schemas.microsoft.com/office/drawing/2014/main" id="{070D2625-5464-4A63-A2DD-A86337F22D5C}"/>
              </a:ext>
            </a:extLst>
          </p:cNvPr>
          <p:cNvSpPr txBox="1"/>
          <p:nvPr/>
        </p:nvSpPr>
        <p:spPr>
          <a:xfrm>
            <a:off x="6527687" y="3834423"/>
            <a:ext cx="726481" cy="461665"/>
          </a:xfrm>
          <a:prstGeom prst="rect">
            <a:avLst/>
          </a:prstGeom>
          <a:noFill/>
        </p:spPr>
        <p:txBody>
          <a:bodyPr wrap="none" rtlCol="0">
            <a:spAutoFit/>
          </a:bodyPr>
          <a:lstStyle/>
          <a:p>
            <a:r>
              <a:rPr lang="en-US" sz="2400" dirty="0"/>
              <a:t>Shift</a:t>
            </a:r>
          </a:p>
        </p:txBody>
      </p:sp>
      <p:sp>
        <p:nvSpPr>
          <p:cNvPr id="43" name="TextBox 42">
            <a:extLst>
              <a:ext uri="{FF2B5EF4-FFF2-40B4-BE49-F238E27FC236}">
                <a16:creationId xmlns:a16="http://schemas.microsoft.com/office/drawing/2014/main" id="{52742DBB-4C5E-47B5-B74C-25E3F3329F0F}"/>
              </a:ext>
            </a:extLst>
          </p:cNvPr>
          <p:cNvSpPr txBox="1"/>
          <p:nvPr/>
        </p:nvSpPr>
        <p:spPr>
          <a:xfrm>
            <a:off x="8704830" y="3834423"/>
            <a:ext cx="904991" cy="461665"/>
          </a:xfrm>
          <a:prstGeom prst="rect">
            <a:avLst/>
          </a:prstGeom>
          <a:noFill/>
        </p:spPr>
        <p:txBody>
          <a:bodyPr wrap="none" rtlCol="0">
            <a:spAutoFit/>
          </a:bodyPr>
          <a:lstStyle/>
          <a:p>
            <a:r>
              <a:rPr lang="en-US" sz="2400" dirty="0"/>
              <a:t>Avoid</a:t>
            </a:r>
          </a:p>
        </p:txBody>
      </p:sp>
      <p:sp>
        <p:nvSpPr>
          <p:cNvPr id="46" name="Rectangle 45">
            <a:extLst>
              <a:ext uri="{FF2B5EF4-FFF2-40B4-BE49-F238E27FC236}">
                <a16:creationId xmlns:a16="http://schemas.microsoft.com/office/drawing/2014/main" id="{7B5114E6-65F9-4C3A-8DC7-D407D671C09E}"/>
              </a:ext>
            </a:extLst>
          </p:cNvPr>
          <p:cNvSpPr/>
          <p:nvPr/>
        </p:nvSpPr>
        <p:spPr>
          <a:xfrm>
            <a:off x="5862656" y="1803443"/>
            <a:ext cx="1773943" cy="971679"/>
          </a:xfrm>
          <a:prstGeom prst="rect">
            <a:avLst/>
          </a:prstGeom>
          <a:solidFill>
            <a:schemeClr val="bg1">
              <a:lumMod val="95000"/>
            </a:schemeClr>
          </a:solidFill>
          <a:ln w="889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rPr>
              <a:t>Sufficiency</a:t>
            </a:r>
          </a:p>
        </p:txBody>
      </p:sp>
      <p:cxnSp>
        <p:nvCxnSpPr>
          <p:cNvPr id="45" name="Straight Connector 44">
            <a:extLst>
              <a:ext uri="{FF2B5EF4-FFF2-40B4-BE49-F238E27FC236}">
                <a16:creationId xmlns:a16="http://schemas.microsoft.com/office/drawing/2014/main" id="{A82E9B3A-8D51-4E24-BF46-EA91579A4CB1}"/>
              </a:ext>
            </a:extLst>
          </p:cNvPr>
          <p:cNvCxnSpPr>
            <a:cxnSpLocks/>
          </p:cNvCxnSpPr>
          <p:nvPr/>
        </p:nvCxnSpPr>
        <p:spPr>
          <a:xfrm>
            <a:off x="5886269" y="2403025"/>
            <a:ext cx="0" cy="208049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23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F5564C4-1B37-8B45-A9DD-4A97FAEB703F}"/>
              </a:ext>
            </a:extLst>
          </p:cNvPr>
          <p:cNvPicPr>
            <a:picLocks noGrp="1"/>
          </p:cNvPicPr>
          <p:nvPr>
            <p:ph idx="1"/>
          </p:nvPr>
        </p:nvPicPr>
        <p:blipFill rotWithShape="1">
          <a:blip r:embed="rId3"/>
          <a:srcRect l="9486"/>
          <a:stretch/>
        </p:blipFill>
        <p:spPr>
          <a:xfrm>
            <a:off x="2942954" y="1433680"/>
            <a:ext cx="6969470" cy="5256583"/>
          </a:xfrm>
          <a:prstGeom prst="rect">
            <a:avLst/>
          </a:prstGeom>
        </p:spPr>
      </p:pic>
      <p:pic>
        <p:nvPicPr>
          <p:cNvPr id="3" name="Picture 2">
            <a:extLst>
              <a:ext uri="{FF2B5EF4-FFF2-40B4-BE49-F238E27FC236}">
                <a16:creationId xmlns:a16="http://schemas.microsoft.com/office/drawing/2014/main" id="{C9BF9736-2FD3-1E44-BA2C-95C3D990E5FE}"/>
              </a:ext>
            </a:extLst>
          </p:cNvPr>
          <p:cNvPicPr>
            <a:picLocks noChangeAspect="1"/>
          </p:cNvPicPr>
          <p:nvPr/>
        </p:nvPicPr>
        <p:blipFill>
          <a:blip r:embed="rId4"/>
          <a:stretch>
            <a:fillRect/>
          </a:stretch>
        </p:blipFill>
        <p:spPr>
          <a:xfrm>
            <a:off x="8851696" y="5164667"/>
            <a:ext cx="3270806" cy="1693333"/>
          </a:xfrm>
          <a:prstGeom prst="rect">
            <a:avLst/>
          </a:prstGeom>
        </p:spPr>
      </p:pic>
      <p:sp>
        <p:nvSpPr>
          <p:cNvPr id="7" name="Title 6">
            <a:extLst>
              <a:ext uri="{FF2B5EF4-FFF2-40B4-BE49-F238E27FC236}">
                <a16:creationId xmlns:a16="http://schemas.microsoft.com/office/drawing/2014/main" id="{6559F2C1-37D2-4B15-82A6-A3DFCC3B5251}"/>
              </a:ext>
            </a:extLst>
          </p:cNvPr>
          <p:cNvSpPr>
            <a:spLocks noGrp="1"/>
          </p:cNvSpPr>
          <p:nvPr>
            <p:ph type="title"/>
          </p:nvPr>
        </p:nvSpPr>
        <p:spPr>
          <a:xfrm>
            <a:off x="2231136" y="167737"/>
            <a:ext cx="7729728" cy="772299"/>
          </a:xfrm>
        </p:spPr>
        <p:txBody>
          <a:bodyPr>
            <a:normAutofit fontScale="90000"/>
          </a:bodyPr>
          <a:lstStyle/>
          <a:p>
            <a:r>
              <a:rPr lang="en-US" dirty="0"/>
              <a:t>Impact-oriented </a:t>
            </a:r>
            <a:r>
              <a:rPr lang="en-US" dirty="0" err="1"/>
              <a:t>behaviours</a:t>
            </a:r>
            <a:r>
              <a:rPr lang="en-US" dirty="0"/>
              <a:t> from qualitative perspective</a:t>
            </a:r>
          </a:p>
        </p:txBody>
      </p:sp>
      <p:grpSp>
        <p:nvGrpSpPr>
          <p:cNvPr id="19" name="Group 18">
            <a:extLst>
              <a:ext uri="{FF2B5EF4-FFF2-40B4-BE49-F238E27FC236}">
                <a16:creationId xmlns:a16="http://schemas.microsoft.com/office/drawing/2014/main" id="{830120DD-6A97-4065-B57A-C007BF5C5CFD}"/>
              </a:ext>
            </a:extLst>
          </p:cNvPr>
          <p:cNvGrpSpPr/>
          <p:nvPr/>
        </p:nvGrpSpPr>
        <p:grpSpPr>
          <a:xfrm>
            <a:off x="3000777" y="1433680"/>
            <a:ext cx="6911647" cy="4848810"/>
            <a:chOff x="3000777" y="1601417"/>
            <a:chExt cx="6911647" cy="4848810"/>
          </a:xfrm>
        </p:grpSpPr>
        <p:grpSp>
          <p:nvGrpSpPr>
            <p:cNvPr id="14" name="Group 13">
              <a:extLst>
                <a:ext uri="{FF2B5EF4-FFF2-40B4-BE49-F238E27FC236}">
                  <a16:creationId xmlns:a16="http://schemas.microsoft.com/office/drawing/2014/main" id="{4247DDF3-7367-4353-B1D4-045675554B34}"/>
                </a:ext>
              </a:extLst>
            </p:cNvPr>
            <p:cNvGrpSpPr/>
            <p:nvPr/>
          </p:nvGrpSpPr>
          <p:grpSpPr>
            <a:xfrm>
              <a:off x="3000777" y="1601417"/>
              <a:ext cx="6911647" cy="4848810"/>
              <a:chOff x="3000777" y="1601417"/>
              <a:chExt cx="6911647" cy="4848810"/>
            </a:xfrm>
          </p:grpSpPr>
          <p:grpSp>
            <p:nvGrpSpPr>
              <p:cNvPr id="10" name="Group 9">
                <a:extLst>
                  <a:ext uri="{FF2B5EF4-FFF2-40B4-BE49-F238E27FC236}">
                    <a16:creationId xmlns:a16="http://schemas.microsoft.com/office/drawing/2014/main" id="{5B089D5A-55D2-4848-9EEB-A29E8DEFEFDD}"/>
                  </a:ext>
                </a:extLst>
              </p:cNvPr>
              <p:cNvGrpSpPr/>
              <p:nvPr/>
            </p:nvGrpSpPr>
            <p:grpSpPr>
              <a:xfrm>
                <a:off x="3000777" y="1601417"/>
                <a:ext cx="6911647" cy="4848810"/>
                <a:chOff x="3000777" y="1601417"/>
                <a:chExt cx="6911647" cy="4848810"/>
              </a:xfrm>
            </p:grpSpPr>
            <p:sp>
              <p:nvSpPr>
                <p:cNvPr id="8" name="Rectangle 7">
                  <a:extLst>
                    <a:ext uri="{FF2B5EF4-FFF2-40B4-BE49-F238E27FC236}">
                      <a16:creationId xmlns:a16="http://schemas.microsoft.com/office/drawing/2014/main" id="{7EEA479D-05D9-497A-AFD1-6C9BA6C55E26}"/>
                    </a:ext>
                  </a:extLst>
                </p:cNvPr>
                <p:cNvSpPr/>
                <p:nvPr/>
              </p:nvSpPr>
              <p:spPr>
                <a:xfrm>
                  <a:off x="3000777" y="1601417"/>
                  <a:ext cx="5435776" cy="484881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C15B7B4E-5917-4DA4-BBFD-817460240B8C}"/>
                    </a:ext>
                  </a:extLst>
                </p:cNvPr>
                <p:cNvSpPr/>
                <p:nvPr/>
              </p:nvSpPr>
              <p:spPr>
                <a:xfrm>
                  <a:off x="8662086" y="1677169"/>
                  <a:ext cx="1250338" cy="3298797"/>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cxnSp>
            <p:nvCxnSpPr>
              <p:cNvPr id="12" name="Straight Connector 11">
                <a:extLst>
                  <a:ext uri="{FF2B5EF4-FFF2-40B4-BE49-F238E27FC236}">
                    <a16:creationId xmlns:a16="http://schemas.microsoft.com/office/drawing/2014/main" id="{AC79A3F0-9DAF-4416-A1B4-2FDC2705A798}"/>
                  </a:ext>
                </a:extLst>
              </p:cNvPr>
              <p:cNvCxnSpPr>
                <a:cxnSpLocks/>
              </p:cNvCxnSpPr>
              <p:nvPr/>
            </p:nvCxnSpPr>
            <p:spPr>
              <a:xfrm>
                <a:off x="3116424" y="6350696"/>
                <a:ext cx="5026679" cy="0"/>
              </a:xfrm>
              <a:prstGeom prst="line">
                <a:avLst/>
              </a:prstGeom>
            </p:spPr>
            <p:style>
              <a:lnRef idx="1">
                <a:schemeClr val="dk1"/>
              </a:lnRef>
              <a:fillRef idx="0">
                <a:schemeClr val="dk1"/>
              </a:fillRef>
              <a:effectRef idx="0">
                <a:schemeClr val="dk1"/>
              </a:effectRef>
              <a:fontRef idx="minor">
                <a:schemeClr val="tx1"/>
              </a:fontRef>
            </p:style>
          </p:cxnSp>
        </p:grpSp>
        <p:cxnSp>
          <p:nvCxnSpPr>
            <p:cNvPr id="15" name="Straight Connector 14">
              <a:extLst>
                <a:ext uri="{FF2B5EF4-FFF2-40B4-BE49-F238E27FC236}">
                  <a16:creationId xmlns:a16="http://schemas.microsoft.com/office/drawing/2014/main" id="{308052C0-D256-47B7-8A8A-F29EC540DA57}"/>
                </a:ext>
              </a:extLst>
            </p:cNvPr>
            <p:cNvCxnSpPr>
              <a:cxnSpLocks/>
            </p:cNvCxnSpPr>
            <p:nvPr/>
          </p:nvCxnSpPr>
          <p:spPr>
            <a:xfrm flipV="1">
              <a:off x="3116424" y="2537139"/>
              <a:ext cx="0" cy="3813557"/>
            </a:xfrm>
            <a:prstGeom prst="line">
              <a:avLst/>
            </a:prstGeom>
          </p:spPr>
          <p:style>
            <a:lnRef idx="1">
              <a:schemeClr val="dk1"/>
            </a:lnRef>
            <a:fillRef idx="0">
              <a:schemeClr val="dk1"/>
            </a:fillRef>
            <a:effectRef idx="0">
              <a:schemeClr val="dk1"/>
            </a:effectRef>
            <a:fontRef idx="minor">
              <a:schemeClr val="tx1"/>
            </a:fontRef>
          </p:style>
        </p:cxnSp>
      </p:grpSp>
      <p:sp>
        <p:nvSpPr>
          <p:cNvPr id="18" name="TextBox 17">
            <a:extLst>
              <a:ext uri="{FF2B5EF4-FFF2-40B4-BE49-F238E27FC236}">
                <a16:creationId xmlns:a16="http://schemas.microsoft.com/office/drawing/2014/main" id="{07E0E75A-F029-4246-99B6-5A75797146C3}"/>
              </a:ext>
            </a:extLst>
          </p:cNvPr>
          <p:cNvSpPr txBox="1"/>
          <p:nvPr/>
        </p:nvSpPr>
        <p:spPr>
          <a:xfrm>
            <a:off x="1816214" y="5451414"/>
            <a:ext cx="1209755" cy="461665"/>
          </a:xfrm>
          <a:prstGeom prst="rect">
            <a:avLst/>
          </a:prstGeom>
          <a:noFill/>
        </p:spPr>
        <p:txBody>
          <a:bodyPr wrap="none" rtlCol="0">
            <a:spAutoFit/>
          </a:bodyPr>
          <a:lstStyle/>
          <a:p>
            <a:r>
              <a:rPr lang="en-US" sz="2400" dirty="0"/>
              <a:t>Improve</a:t>
            </a:r>
          </a:p>
        </p:txBody>
      </p:sp>
      <p:sp>
        <p:nvSpPr>
          <p:cNvPr id="20" name="TextBox 19">
            <a:extLst>
              <a:ext uri="{FF2B5EF4-FFF2-40B4-BE49-F238E27FC236}">
                <a16:creationId xmlns:a16="http://schemas.microsoft.com/office/drawing/2014/main" id="{EFCA083E-64D3-4003-B5EF-5DB97FFC82B3}"/>
              </a:ext>
            </a:extLst>
          </p:cNvPr>
          <p:cNvSpPr txBox="1"/>
          <p:nvPr/>
        </p:nvSpPr>
        <p:spPr>
          <a:xfrm>
            <a:off x="2216472" y="3879764"/>
            <a:ext cx="726481" cy="461665"/>
          </a:xfrm>
          <a:prstGeom prst="rect">
            <a:avLst/>
          </a:prstGeom>
          <a:noFill/>
        </p:spPr>
        <p:txBody>
          <a:bodyPr wrap="none" rtlCol="0">
            <a:spAutoFit/>
          </a:bodyPr>
          <a:lstStyle/>
          <a:p>
            <a:r>
              <a:rPr lang="en-US" sz="2400" dirty="0"/>
              <a:t>Shift</a:t>
            </a:r>
          </a:p>
        </p:txBody>
      </p:sp>
      <p:sp>
        <p:nvSpPr>
          <p:cNvPr id="21" name="TextBox 20">
            <a:extLst>
              <a:ext uri="{FF2B5EF4-FFF2-40B4-BE49-F238E27FC236}">
                <a16:creationId xmlns:a16="http://schemas.microsoft.com/office/drawing/2014/main" id="{A3EBFCE0-2A07-4434-8C3C-FBC7088B482A}"/>
              </a:ext>
            </a:extLst>
          </p:cNvPr>
          <p:cNvSpPr txBox="1"/>
          <p:nvPr/>
        </p:nvSpPr>
        <p:spPr>
          <a:xfrm>
            <a:off x="2098666" y="2400369"/>
            <a:ext cx="904991" cy="461665"/>
          </a:xfrm>
          <a:prstGeom prst="rect">
            <a:avLst/>
          </a:prstGeom>
          <a:noFill/>
        </p:spPr>
        <p:txBody>
          <a:bodyPr wrap="none" rtlCol="0">
            <a:spAutoFit/>
          </a:bodyPr>
          <a:lstStyle/>
          <a:p>
            <a:r>
              <a:rPr lang="en-US" sz="2400" dirty="0"/>
              <a:t>Avoid</a:t>
            </a:r>
          </a:p>
        </p:txBody>
      </p:sp>
    </p:spTree>
    <p:extLst>
      <p:ext uri="{BB962C8B-B14F-4D97-AF65-F5344CB8AC3E}">
        <p14:creationId xmlns:p14="http://schemas.microsoft.com/office/powerpoint/2010/main" val="1455323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82EEC-44A4-483E-895B-D567154A7A28}"/>
              </a:ext>
            </a:extLst>
          </p:cNvPr>
          <p:cNvSpPr>
            <a:spLocks noGrp="1"/>
          </p:cNvSpPr>
          <p:nvPr>
            <p:ph type="title"/>
          </p:nvPr>
        </p:nvSpPr>
        <p:spPr>
          <a:xfrm>
            <a:off x="2231136" y="167737"/>
            <a:ext cx="7729728" cy="885853"/>
          </a:xfrm>
        </p:spPr>
        <p:txBody>
          <a:bodyPr>
            <a:normAutofit fontScale="90000"/>
          </a:bodyPr>
          <a:lstStyle/>
          <a:p>
            <a:r>
              <a:rPr lang="en-US" dirty="0"/>
              <a:t>In search of a systematic representation</a:t>
            </a:r>
          </a:p>
        </p:txBody>
      </p:sp>
      <p:sp>
        <p:nvSpPr>
          <p:cNvPr id="5" name="Rectangle 4">
            <a:extLst>
              <a:ext uri="{FF2B5EF4-FFF2-40B4-BE49-F238E27FC236}">
                <a16:creationId xmlns:a16="http://schemas.microsoft.com/office/drawing/2014/main" id="{45028E30-5611-40F4-85D6-D8CCFD70CBB7}"/>
              </a:ext>
            </a:extLst>
          </p:cNvPr>
          <p:cNvSpPr/>
          <p:nvPr/>
        </p:nvSpPr>
        <p:spPr>
          <a:xfrm>
            <a:off x="5045534" y="2846165"/>
            <a:ext cx="3672408" cy="2376264"/>
          </a:xfrm>
          <a:prstGeom prst="rect">
            <a:avLst/>
          </a:prstGeom>
          <a:solidFill>
            <a:srgbClr val="E46C0A">
              <a:alpha val="50196"/>
            </a:srgbClr>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b"/>
          <a:lstStyle/>
          <a:p>
            <a:pPr algn="r"/>
            <a:r>
              <a:rPr lang="en-US" dirty="0"/>
              <a:t>Impact-oriented description</a:t>
            </a:r>
          </a:p>
        </p:txBody>
      </p:sp>
      <p:sp>
        <p:nvSpPr>
          <p:cNvPr id="6" name="Rectangle 5">
            <a:extLst>
              <a:ext uri="{FF2B5EF4-FFF2-40B4-BE49-F238E27FC236}">
                <a16:creationId xmlns:a16="http://schemas.microsoft.com/office/drawing/2014/main" id="{ABCB6CF0-7EE5-42A8-9DBC-BFEA0A8F0665}"/>
              </a:ext>
            </a:extLst>
          </p:cNvPr>
          <p:cNvSpPr/>
          <p:nvPr/>
        </p:nvSpPr>
        <p:spPr>
          <a:xfrm>
            <a:off x="3153631" y="2486125"/>
            <a:ext cx="3672408" cy="2376264"/>
          </a:xfrm>
          <a:prstGeom prst="rect">
            <a:avLst/>
          </a:prstGeom>
          <a:solidFill>
            <a:srgbClr val="92D050">
              <a:alpha val="50980"/>
            </a:srgbClr>
          </a:solid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t"/>
          <a:lstStyle/>
          <a:p>
            <a:r>
              <a:rPr lang="en-US" dirty="0"/>
              <a:t>Intent-oriented description</a:t>
            </a:r>
          </a:p>
        </p:txBody>
      </p:sp>
      <p:sp>
        <p:nvSpPr>
          <p:cNvPr id="7" name="Down Arrow 5">
            <a:extLst>
              <a:ext uri="{FF2B5EF4-FFF2-40B4-BE49-F238E27FC236}">
                <a16:creationId xmlns:a16="http://schemas.microsoft.com/office/drawing/2014/main" id="{62C12479-65A4-4C7D-87B8-B728FE1A013B}"/>
              </a:ext>
            </a:extLst>
          </p:cNvPr>
          <p:cNvSpPr/>
          <p:nvPr/>
        </p:nvSpPr>
        <p:spPr>
          <a:xfrm rot="16200000">
            <a:off x="6702298" y="3671935"/>
            <a:ext cx="299301" cy="330784"/>
          </a:xfrm>
          <a:prstGeom prst="downArrow">
            <a:avLst>
              <a:gd name="adj1" fmla="val 50000"/>
              <a:gd name="adj2" fmla="val 471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6">
            <a:extLst>
              <a:ext uri="{FF2B5EF4-FFF2-40B4-BE49-F238E27FC236}">
                <a16:creationId xmlns:a16="http://schemas.microsoft.com/office/drawing/2014/main" id="{C7FDADC4-6225-4E12-8CA6-AB5266420021}"/>
              </a:ext>
            </a:extLst>
          </p:cNvPr>
          <p:cNvSpPr/>
          <p:nvPr/>
        </p:nvSpPr>
        <p:spPr>
          <a:xfrm rot="16200000">
            <a:off x="4767777" y="3678182"/>
            <a:ext cx="299301" cy="330784"/>
          </a:xfrm>
          <a:prstGeom prst="downArrow">
            <a:avLst>
              <a:gd name="adj1" fmla="val 50000"/>
              <a:gd name="adj2" fmla="val 471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1F7916-1346-4518-B867-2F73400CEF18}"/>
              </a:ext>
            </a:extLst>
          </p:cNvPr>
          <p:cNvSpPr/>
          <p:nvPr/>
        </p:nvSpPr>
        <p:spPr>
          <a:xfrm>
            <a:off x="3369655" y="3517119"/>
            <a:ext cx="1368152" cy="647709"/>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Motivations</a:t>
            </a:r>
          </a:p>
        </p:txBody>
      </p:sp>
      <p:sp>
        <p:nvSpPr>
          <p:cNvPr id="10" name="Rectangle 9">
            <a:extLst>
              <a:ext uri="{FF2B5EF4-FFF2-40B4-BE49-F238E27FC236}">
                <a16:creationId xmlns:a16="http://schemas.microsoft.com/office/drawing/2014/main" id="{0E653873-2A6A-45A0-B0EF-4E2820CF3BEB}"/>
              </a:ext>
            </a:extLst>
          </p:cNvPr>
          <p:cNvSpPr/>
          <p:nvPr/>
        </p:nvSpPr>
        <p:spPr>
          <a:xfrm>
            <a:off x="7042063" y="3517119"/>
            <a:ext cx="1368152" cy="647709"/>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Outcomes</a:t>
            </a:r>
          </a:p>
        </p:txBody>
      </p:sp>
      <p:sp>
        <p:nvSpPr>
          <p:cNvPr id="11" name="Rectangle 10">
            <a:extLst>
              <a:ext uri="{FF2B5EF4-FFF2-40B4-BE49-F238E27FC236}">
                <a16:creationId xmlns:a16="http://schemas.microsoft.com/office/drawing/2014/main" id="{51F365F2-650E-44F0-99BC-7C3F436CF6CF}"/>
              </a:ext>
            </a:extLst>
          </p:cNvPr>
          <p:cNvSpPr/>
          <p:nvPr/>
        </p:nvSpPr>
        <p:spPr>
          <a:xfrm>
            <a:off x="5097847" y="2976877"/>
            <a:ext cx="1584176" cy="172819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Behavioural actions</a:t>
            </a:r>
          </a:p>
        </p:txBody>
      </p:sp>
      <p:sp>
        <p:nvSpPr>
          <p:cNvPr id="12" name="Rectangle 11">
            <a:extLst>
              <a:ext uri="{FF2B5EF4-FFF2-40B4-BE49-F238E27FC236}">
                <a16:creationId xmlns:a16="http://schemas.microsoft.com/office/drawing/2014/main" id="{58C1EA93-0CE8-41F9-A031-4026B3D3992E}"/>
              </a:ext>
            </a:extLst>
          </p:cNvPr>
          <p:cNvSpPr/>
          <p:nvPr/>
        </p:nvSpPr>
        <p:spPr>
          <a:xfrm>
            <a:off x="1018515" y="1508248"/>
            <a:ext cx="4292394" cy="523220"/>
          </a:xfrm>
          <a:prstGeom prst="rect">
            <a:avLst/>
          </a:prstGeom>
        </p:spPr>
        <p:txBody>
          <a:bodyPr wrap="none">
            <a:spAutoFit/>
          </a:bodyPr>
          <a:lstStyle/>
          <a:p>
            <a:pPr marL="457200" indent="-457200">
              <a:buFont typeface="Arial" panose="020B0604020202020204" pitchFamily="34" charset="0"/>
              <a:buChar char="•"/>
            </a:pPr>
            <a:r>
              <a:rPr lang="en-US" sz="2800" dirty="0"/>
              <a:t>From </a:t>
            </a:r>
            <a:r>
              <a:rPr lang="en-US" sz="2800" dirty="0" err="1"/>
              <a:t>behaviour</a:t>
            </a:r>
            <a:r>
              <a:rPr lang="en-US" sz="2800" dirty="0"/>
              <a:t> research</a:t>
            </a:r>
          </a:p>
        </p:txBody>
      </p:sp>
      <p:sp>
        <p:nvSpPr>
          <p:cNvPr id="13" name="Rectangle 12">
            <a:extLst>
              <a:ext uri="{FF2B5EF4-FFF2-40B4-BE49-F238E27FC236}">
                <a16:creationId xmlns:a16="http://schemas.microsoft.com/office/drawing/2014/main" id="{72409B4B-B89D-4ED4-8D59-D4A6DC7A959D}"/>
              </a:ext>
            </a:extLst>
          </p:cNvPr>
          <p:cNvSpPr/>
          <p:nvPr/>
        </p:nvSpPr>
        <p:spPr>
          <a:xfrm>
            <a:off x="1045870" y="5630374"/>
            <a:ext cx="6103017" cy="523220"/>
          </a:xfrm>
          <a:prstGeom prst="rect">
            <a:avLst/>
          </a:prstGeom>
        </p:spPr>
        <p:txBody>
          <a:bodyPr wrap="none">
            <a:spAutoFit/>
          </a:bodyPr>
          <a:lstStyle/>
          <a:p>
            <a:pPr marL="457200" indent="-457200">
              <a:buFont typeface="Arial" panose="020B0604020202020204" pitchFamily="34" charset="0"/>
              <a:buChar char="•"/>
            </a:pPr>
            <a:r>
              <a:rPr lang="en-US" sz="2800" dirty="0"/>
              <a:t>Intent so-far not represented in IAMs</a:t>
            </a:r>
          </a:p>
        </p:txBody>
      </p:sp>
    </p:spTree>
    <p:extLst>
      <p:ext uri="{BB962C8B-B14F-4D97-AF65-F5344CB8AC3E}">
        <p14:creationId xmlns:p14="http://schemas.microsoft.com/office/powerpoint/2010/main" val="577193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C0924B-FE14-44CB-A840-2BFFB9626025}"/>
              </a:ext>
            </a:extLst>
          </p:cNvPr>
          <p:cNvGrpSpPr/>
          <p:nvPr/>
        </p:nvGrpSpPr>
        <p:grpSpPr>
          <a:xfrm>
            <a:off x="1328821" y="1640631"/>
            <a:ext cx="9144000" cy="3735276"/>
            <a:chOff x="1618928" y="1607528"/>
            <a:chExt cx="9144000" cy="3735276"/>
          </a:xfrm>
        </p:grpSpPr>
        <p:sp>
          <p:nvSpPr>
            <p:cNvPr id="5" name="Rectangle 4"/>
            <p:cNvSpPr/>
            <p:nvPr/>
          </p:nvSpPr>
          <p:spPr>
            <a:xfrm>
              <a:off x="1618928" y="5096583"/>
              <a:ext cx="3456384" cy="246221"/>
            </a:xfrm>
            <a:prstGeom prst="rect">
              <a:avLst/>
            </a:prstGeom>
          </p:spPr>
          <p:txBody>
            <a:bodyPr wrap="square">
              <a:spAutoFit/>
            </a:bodyPr>
            <a:lstStyle/>
            <a:p>
              <a:r>
                <a:rPr lang="en-US" sz="1000" dirty="0"/>
                <a:t>Source: adapted from </a:t>
              </a:r>
              <a:r>
                <a:rPr lang="en-US" sz="1000" dirty="0" err="1"/>
                <a:t>Akenji</a:t>
              </a:r>
              <a:r>
                <a:rPr lang="en-US" sz="1000" dirty="0"/>
                <a:t> &amp; Chen (2016)</a:t>
              </a:r>
            </a:p>
          </p:txBody>
        </p:sp>
        <p:pic>
          <p:nvPicPr>
            <p:cNvPr id="4" name="Picture 3">
              <a:extLst>
                <a:ext uri="{FF2B5EF4-FFF2-40B4-BE49-F238E27FC236}">
                  <a16:creationId xmlns:a16="http://schemas.microsoft.com/office/drawing/2014/main" id="{8919101D-FC3E-2F40-A84C-74C57B672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928" y="1607528"/>
              <a:ext cx="9144000" cy="3557139"/>
            </a:xfrm>
            <a:prstGeom prst="rect">
              <a:avLst/>
            </a:prstGeom>
          </p:spPr>
        </p:pic>
      </p:grpSp>
      <p:pic>
        <p:nvPicPr>
          <p:cNvPr id="6" name="Picture 5">
            <a:extLst>
              <a:ext uri="{FF2B5EF4-FFF2-40B4-BE49-F238E27FC236}">
                <a16:creationId xmlns:a16="http://schemas.microsoft.com/office/drawing/2014/main" id="{9DBD57E2-CDD5-A744-BBB0-852F571CF32E}"/>
              </a:ext>
            </a:extLst>
          </p:cNvPr>
          <p:cNvPicPr>
            <a:picLocks noChangeAspect="1"/>
          </p:cNvPicPr>
          <p:nvPr/>
        </p:nvPicPr>
        <p:blipFill>
          <a:blip r:embed="rId4"/>
          <a:stretch>
            <a:fillRect/>
          </a:stretch>
        </p:blipFill>
        <p:spPr>
          <a:xfrm>
            <a:off x="9108791" y="5292124"/>
            <a:ext cx="3083209" cy="1596212"/>
          </a:xfrm>
          <a:prstGeom prst="rect">
            <a:avLst/>
          </a:prstGeom>
        </p:spPr>
      </p:pic>
      <p:sp>
        <p:nvSpPr>
          <p:cNvPr id="9" name="Title 8">
            <a:extLst>
              <a:ext uri="{FF2B5EF4-FFF2-40B4-BE49-F238E27FC236}">
                <a16:creationId xmlns:a16="http://schemas.microsoft.com/office/drawing/2014/main" id="{22498B3B-553C-43E6-B5B8-FF5366428499}"/>
              </a:ext>
            </a:extLst>
          </p:cNvPr>
          <p:cNvSpPr>
            <a:spLocks noGrp="1"/>
          </p:cNvSpPr>
          <p:nvPr>
            <p:ph type="title"/>
          </p:nvPr>
        </p:nvSpPr>
        <p:spPr>
          <a:xfrm>
            <a:off x="2231136" y="167737"/>
            <a:ext cx="7729728" cy="857757"/>
          </a:xfrm>
        </p:spPr>
        <p:txBody>
          <a:bodyPr>
            <a:normAutofit fontScale="90000"/>
          </a:bodyPr>
          <a:lstStyle/>
          <a:p>
            <a:r>
              <a:rPr lang="en-US" dirty="0"/>
              <a:t>Drivers of intent-oriented </a:t>
            </a:r>
            <a:r>
              <a:rPr lang="en-US" dirty="0" err="1"/>
              <a:t>behaviours</a:t>
            </a:r>
            <a:endParaRPr lang="en-US" dirty="0"/>
          </a:p>
        </p:txBody>
      </p:sp>
      <p:sp>
        <p:nvSpPr>
          <p:cNvPr id="10" name="Rectangle 9">
            <a:extLst>
              <a:ext uri="{FF2B5EF4-FFF2-40B4-BE49-F238E27FC236}">
                <a16:creationId xmlns:a16="http://schemas.microsoft.com/office/drawing/2014/main" id="{6D66CF85-1FEA-4E4A-85FC-2DEE084765B3}"/>
              </a:ext>
            </a:extLst>
          </p:cNvPr>
          <p:cNvSpPr/>
          <p:nvPr/>
        </p:nvSpPr>
        <p:spPr>
          <a:xfrm>
            <a:off x="1328821" y="2293597"/>
            <a:ext cx="9144000" cy="30823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93E1867-E92E-41F7-B136-1EAC2691D418}"/>
              </a:ext>
            </a:extLst>
          </p:cNvPr>
          <p:cNvSpPr txBox="1"/>
          <p:nvPr/>
        </p:nvSpPr>
        <p:spPr>
          <a:xfrm>
            <a:off x="3418322" y="1734986"/>
            <a:ext cx="2148796" cy="369332"/>
          </a:xfrm>
          <a:prstGeom prst="rect">
            <a:avLst/>
          </a:prstGeom>
          <a:noFill/>
        </p:spPr>
        <p:txBody>
          <a:bodyPr wrap="square" rtlCol="0">
            <a:spAutoFit/>
          </a:bodyPr>
          <a:lstStyle/>
          <a:p>
            <a:pPr algn="ctr"/>
            <a:r>
              <a:rPr lang="en-US" dirty="0"/>
              <a:t>Attitude</a:t>
            </a:r>
          </a:p>
        </p:txBody>
      </p:sp>
      <p:sp>
        <p:nvSpPr>
          <p:cNvPr id="14" name="TextBox 13">
            <a:extLst>
              <a:ext uri="{FF2B5EF4-FFF2-40B4-BE49-F238E27FC236}">
                <a16:creationId xmlns:a16="http://schemas.microsoft.com/office/drawing/2014/main" id="{007F46F7-EB2E-4094-9949-9CA9C3BE9E46}"/>
              </a:ext>
            </a:extLst>
          </p:cNvPr>
          <p:cNvSpPr txBox="1"/>
          <p:nvPr/>
        </p:nvSpPr>
        <p:spPr>
          <a:xfrm>
            <a:off x="5479213" y="1733601"/>
            <a:ext cx="2148796" cy="369332"/>
          </a:xfrm>
          <a:prstGeom prst="rect">
            <a:avLst/>
          </a:prstGeom>
          <a:noFill/>
        </p:spPr>
        <p:txBody>
          <a:bodyPr wrap="square" rtlCol="0">
            <a:spAutoFit/>
          </a:bodyPr>
          <a:lstStyle/>
          <a:p>
            <a:pPr algn="ctr"/>
            <a:r>
              <a:rPr lang="en-US" dirty="0"/>
              <a:t>Facilitators</a:t>
            </a:r>
          </a:p>
        </p:txBody>
      </p:sp>
      <p:sp>
        <p:nvSpPr>
          <p:cNvPr id="15" name="TextBox 14">
            <a:extLst>
              <a:ext uri="{FF2B5EF4-FFF2-40B4-BE49-F238E27FC236}">
                <a16:creationId xmlns:a16="http://schemas.microsoft.com/office/drawing/2014/main" id="{195BCA69-FFCD-4EBD-AB7B-F4B5FF098886}"/>
              </a:ext>
            </a:extLst>
          </p:cNvPr>
          <p:cNvSpPr txBox="1"/>
          <p:nvPr/>
        </p:nvSpPr>
        <p:spPr>
          <a:xfrm>
            <a:off x="7351556" y="1734986"/>
            <a:ext cx="2148796" cy="369332"/>
          </a:xfrm>
          <a:prstGeom prst="rect">
            <a:avLst/>
          </a:prstGeom>
          <a:noFill/>
        </p:spPr>
        <p:txBody>
          <a:bodyPr wrap="square" rtlCol="0">
            <a:spAutoFit/>
          </a:bodyPr>
          <a:lstStyle/>
          <a:p>
            <a:pPr algn="ctr"/>
            <a:r>
              <a:rPr lang="en-US" dirty="0"/>
              <a:t>Infrastructure</a:t>
            </a:r>
          </a:p>
        </p:txBody>
      </p:sp>
      <p:pic>
        <p:nvPicPr>
          <p:cNvPr id="16" name="Picture 15">
            <a:extLst>
              <a:ext uri="{FF2B5EF4-FFF2-40B4-BE49-F238E27FC236}">
                <a16:creationId xmlns:a16="http://schemas.microsoft.com/office/drawing/2014/main" id="{72284F94-36B8-42D8-B011-59D3389969C0}"/>
              </a:ext>
            </a:extLst>
          </p:cNvPr>
          <p:cNvPicPr>
            <a:picLocks noChangeAspect="1"/>
          </p:cNvPicPr>
          <p:nvPr/>
        </p:nvPicPr>
        <p:blipFill rotWithShape="1">
          <a:blip r:embed="rId3">
            <a:extLst>
              <a:ext uri="{28A0092B-C50C-407E-A947-70E740481C1C}">
                <a14:useLocalDpi xmlns:a14="http://schemas.microsoft.com/office/drawing/2010/main" val="0"/>
              </a:ext>
            </a:extLst>
          </a:blip>
          <a:srcRect l="16825" b="78128"/>
          <a:stretch/>
        </p:blipFill>
        <p:spPr>
          <a:xfrm>
            <a:off x="2867307" y="1640632"/>
            <a:ext cx="7605513" cy="778012"/>
          </a:xfrm>
          <a:prstGeom prst="rect">
            <a:avLst/>
          </a:prstGeom>
        </p:spPr>
      </p:pic>
      <p:sp>
        <p:nvSpPr>
          <p:cNvPr id="13" name="Rectangle 12">
            <a:extLst>
              <a:ext uri="{FF2B5EF4-FFF2-40B4-BE49-F238E27FC236}">
                <a16:creationId xmlns:a16="http://schemas.microsoft.com/office/drawing/2014/main" id="{5DADD870-7966-B04D-B33F-0BB4332D575F}"/>
              </a:ext>
            </a:extLst>
          </p:cNvPr>
          <p:cNvSpPr/>
          <p:nvPr/>
        </p:nvSpPr>
        <p:spPr>
          <a:xfrm>
            <a:off x="60193" y="1062277"/>
            <a:ext cx="4341885" cy="541571"/>
          </a:xfrm>
          <a:prstGeom prst="rect">
            <a:avLst/>
          </a:prstGeom>
          <a:solidFill>
            <a:srgbClr val="92D050">
              <a:alpha val="50196"/>
            </a:srgbClr>
          </a:solidFill>
          <a:ln>
            <a:solidFill>
              <a:srgbClr val="92D050"/>
            </a:solidFill>
          </a:ln>
        </p:spPr>
        <p:style>
          <a:lnRef idx="2">
            <a:schemeClr val="accent1"/>
          </a:lnRef>
          <a:fillRef idx="1">
            <a:schemeClr val="lt1"/>
          </a:fillRef>
          <a:effectRef idx="0">
            <a:schemeClr val="accent1"/>
          </a:effectRef>
          <a:fontRef idx="minor">
            <a:schemeClr val="dk1"/>
          </a:fontRef>
        </p:style>
        <p:txBody>
          <a:bodyPr rtlCol="0" anchor="b"/>
          <a:lstStyle/>
          <a:p>
            <a:pPr algn="r"/>
            <a:r>
              <a:rPr lang="en-US" sz="2800" dirty="0"/>
              <a:t>Intent-oriented description</a:t>
            </a:r>
          </a:p>
        </p:txBody>
      </p:sp>
    </p:spTree>
    <p:extLst>
      <p:ext uri="{BB962C8B-B14F-4D97-AF65-F5344CB8AC3E}">
        <p14:creationId xmlns:p14="http://schemas.microsoft.com/office/powerpoint/2010/main" val="1225161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{85F3BECE-094F-5542-8739-12A8DF1A349C}tf10001120</Template>
  <TotalTime>909</TotalTime>
  <Words>1103</Words>
  <Application>Microsoft Macintosh PowerPoint</Application>
  <PresentationFormat>Widescreen</PresentationFormat>
  <Paragraphs>166</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Gill Sans MT</vt:lpstr>
      <vt:lpstr>Parcel</vt:lpstr>
      <vt:lpstr>  modelling lifestyle changes in Integrated Assessment Models</vt:lpstr>
      <vt:lpstr>Rationale</vt:lpstr>
      <vt:lpstr>Existing IAM work on lifestyle change</vt:lpstr>
      <vt:lpstr>Opportunities to model  lifestyle changes</vt:lpstr>
      <vt:lpstr>In search of a systematic representation</vt:lpstr>
      <vt:lpstr>In search of a systematic representation</vt:lpstr>
      <vt:lpstr>Impact-oriented behaviours from qualitative perspective</vt:lpstr>
      <vt:lpstr>In search of a systematic representation</vt:lpstr>
      <vt:lpstr>Drivers of intent-oriented behaviours</vt:lpstr>
      <vt:lpstr>Intent-oriented behaviours from quantitative perspective</vt:lpstr>
      <vt:lpstr>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SSP2 vs. SSP2_450</dc:title>
  <dc:creator>Berg, N.J. van den (Nicole)</dc:creator>
  <cp:lastModifiedBy>Berg, N.J. van den (Nicole)</cp:lastModifiedBy>
  <cp:revision>48</cp:revision>
  <dcterms:created xsi:type="dcterms:W3CDTF">2019-05-24T11:40:02Z</dcterms:created>
  <dcterms:modified xsi:type="dcterms:W3CDTF">2020-02-26T14:18:24Z</dcterms:modified>
</cp:coreProperties>
</file>